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1" r:id="rId1"/>
  </p:sldMasterIdLst>
  <p:sldIdLst>
    <p:sldId id="256" r:id="rId2"/>
    <p:sldId id="258" r:id="rId3"/>
    <p:sldId id="257" r:id="rId4"/>
    <p:sldId id="259" r:id="rId5"/>
    <p:sldId id="260" r:id="rId6"/>
    <p:sldId id="261" r:id="rId7"/>
    <p:sldId id="283" r:id="rId8"/>
    <p:sldId id="284" r:id="rId9"/>
    <p:sldId id="285" r:id="rId10"/>
    <p:sldId id="262" r:id="rId11"/>
    <p:sldId id="264" r:id="rId12"/>
    <p:sldId id="263" r:id="rId13"/>
    <p:sldId id="267" r:id="rId14"/>
    <p:sldId id="266" r:id="rId15"/>
    <p:sldId id="268" r:id="rId16"/>
    <p:sldId id="265" r:id="rId17"/>
    <p:sldId id="269" r:id="rId18"/>
    <p:sldId id="271" r:id="rId19"/>
    <p:sldId id="270" r:id="rId20"/>
    <p:sldId id="272" r:id="rId21"/>
    <p:sldId id="273" r:id="rId22"/>
    <p:sldId id="274" r:id="rId23"/>
    <p:sldId id="275" r:id="rId24"/>
    <p:sldId id="276" r:id="rId25"/>
    <p:sldId id="277" r:id="rId26"/>
    <p:sldId id="278" r:id="rId27"/>
    <p:sldId id="279" r:id="rId28"/>
    <p:sldId id="280" r:id="rId29"/>
    <p:sldId id="281" r:id="rId30"/>
    <p:sldId id="286" r:id="rId31"/>
    <p:sldId id="28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007"/>
    <p:restoredTop sz="94606"/>
  </p:normalViewPr>
  <p:slideViewPr>
    <p:cSldViewPr snapToGrid="0">
      <p:cViewPr varScale="1">
        <p:scale>
          <a:sx n="108" d="100"/>
          <a:sy n="108" d="100"/>
        </p:scale>
        <p:origin x="232" y="4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22T16:16:59.828"/>
    </inkml:context>
    <inkml:brush xml:id="br0">
      <inkml:brushProperty name="width" value="0.05" units="cm"/>
      <inkml:brushProperty name="height" value="0.05" units="cm"/>
    </inkml:brush>
  </inkml:definitions>
  <inkml:trace contextRef="#ctx0" brushRef="#br0">1 33 23134,'76'-5'0,"1"0"0,-1 0 0,-32 3 0,7 1 0,7 0 0,7 0 0,6 0 0,6 0 0,5 0 0,5 0 0,5 0 0,5 1 0,3-1 0,4 1 0,3-1 0,4 1 0,1 0 0,3-1 0,2 1 0,1 0 0,1 0 0,1-1 0,0 1 0,0 0 0,-1 0 0,0 0 0,-2 0 0,-1 0 0,-2 0 0,-2 0 0,-3 0 0,-3 0 0,-4-1 0,-3 1 0,-5 0 0,-4 0 0,-5 0 0,-5 0-656,34 0 1,-7-1-1,-7 1 1,-5 0 0,-5 0-1,-2 0 1,-1 0 0,-1 0-1,0-1 1,3 1 0,3 0-1,4 0 1,6 0 0,7 0-1,8 0 646,-41 0 1,3 0 0,4 0 0,4 0 0,3 0-1,2 0 1,4 0 0,2 0 0,3 0 0,2 0 0,1 0-1,3 0 1,1 0 0,1 0 0,2 0 0,0 0-1,1 0 1,1 0 0,-1 0 0,1 0 0,0 0 0,-1 0-1,0 0 1,-1 0 0,-1 0 0,-2 0 0,0 0-1,-3 0 1,-1 0 0,-2 0 0,-3 1 0,-2-1 0,-3 0-1,-3 0 1,-3 0 0,-3 1 0,-4-1 0,-4 0-1,-3 0 1,-5 1 0,-4-1-213,61 1 0,-13 0 1,-10 0-1,-8 0 0,-6 0 1,-2 0-1,0 1 1,2-1-1,5 1 222,3-1 0,1 1 0,0 1 0,0-1 0,0 0 0,-1 1 0,-2-1 0,-2 0 0,-1 0-118,9 0 1,-3 0 0,-2 0-1,-2 0 1,1 0 0,0 0-1,1 0 118,-8 0 0,2 0 0,-1-1 0,1 1 0,0 0 0,-2-1 0,-2 1 0,-2-1-235,11 1 0,-3-1 1,-1 0-1,-2 0 0,-1-1 1,1 1 234,-3-1 0,1 0 0,-1 0 0,-2 0 0,-3 0 0,-3 0 345,9 0 0,-6 0 0,-2 0 0,0 0-345,25 0 0,-3 1 0,-6 0 1364,7-1 0,-10 0-1364,-20 1 0,-10 0 4316,-3-1-4316,-21 1 4299,-26-1-4299,-22 1 2609,-16 1-2609,-28-2 0,-32 1 0,26-1 0,-4-2-237,-14 2 0,-2-2 237,-9 0 0,-1 1 0,2-1 0,4 1-6,13 0 0,5-1 6,11 2 0,5 0 0,-17-1 0,16 1 0,13 0 0,14 0 1015,11 0-1015,5 0 13,1 0-13,-14 1 0,-9 0 0,-12 1 0,3-1 0,0-1 0,3 1 0,6 0 0,1 1 0,13-2 0,5 1 0,6-1 0,3 0 0,0 0 0,1-1 0,-1 1 0,1-1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22T16:17:43.041"/>
    </inkml:context>
    <inkml:brush xml:id="br0">
      <inkml:brushProperty name="width" value="0.05" units="cm"/>
      <inkml:brushProperty name="height" value="0.05" units="cm"/>
    </inkml:brush>
  </inkml:definitions>
  <inkml:trace contextRef="#ctx0" brushRef="#br0">1 33 23134,'76'-5'0,"1"0"0,-1 0 0,-32 3 0,7 1 0,7 0 0,7 0 0,6 0 0,6 0 0,5 0 0,5 0 0,5 0 0,5 1 0,3-1 0,4 1 0,3-1 0,4 1 0,1 0 0,3-1 0,2 1 0,1 0 0,1 0 0,1-1 0,0 1 0,0 0 0,-1 0 0,0 0 0,-2 0 0,-1 0 0,-2 0 0,-2 0 0,-3 0 0,-3 0 0,-4-1 0,-3 1 0,-5 0 0,-4 0 0,-5 0 0,-5 0-656,34 0 1,-7-1-1,-7 1 1,-5 0 0,-5 0-1,-2 0 1,-1 0 0,-1 0-1,0-1 1,3 1 0,3 0-1,4 0 1,6 0 0,7 0-1,8 0 646,-41 0 1,3 0 0,4 0 0,4 0 0,3 0-1,2 0 1,4 0 0,2 0 0,3 0 0,2 0 0,1 0-1,3 0 1,1 0 0,1 0 0,2 0 0,0 0-1,1 0 1,1 0 0,-1 0 0,1 0 0,0 0 0,-1 0-1,0 0 1,-1 0 0,-1 0 0,-2 0 0,0 0-1,-3 0 1,-1 0 0,-2 0 0,-3 1 0,-2-1 0,-3 0-1,-3 0 1,-3 0 0,-3 1 0,-4-1 0,-4 0-1,-3 0 1,-5 1 0,-4-1-213,61 1 0,-13 0 1,-10 0-1,-8 0 0,-6 0 1,-2 0-1,0 1 1,2-1-1,5 1 222,3-1 0,1 1 0,0 1 0,0-1 0,0 0 0,-1 1 0,-2-1 0,-2 0 0,-1 0-118,9 0 1,-3 0 0,-2 0-1,-2 0 1,1 0 0,0 0-1,1 0 118,-8 0 0,2 0 0,-1-1 0,1 1 0,0 0 0,-2-1 0,-2 1 0,-2-1-235,11 1 0,-3-1 1,-1 0-1,-2 0 0,-1-1 1,1 1 234,-3-1 0,1 0 0,-1 0 0,-2 0 0,-3 0 0,-3 0 345,9 0 0,-6 0 0,-2 0 0,0 0-345,25 0 0,-3 1 0,-6 0 1364,7-1 0,-10 0-1364,-20 1 0,-10 0 4316,-3-1-4316,-21 1 4299,-26-1-4299,-22 1 2609,-16 1-2609,-28-2 0,-32 1 0,26-1 0,-4-2-237,-14 2 0,-2-2 237,-9 0 0,-1 1 0,2-1 0,4 1-6,13 0 0,5-1 6,11 2 0,5 0 0,-17-1 0,16 1 0,13 0 0,14 0 1015,11 0-1015,5 0 13,1 0-13,-14 1 0,-9 0 0,-12 1 0,3-1 0,0-1 0,3 1 0,6 0 0,1 1 0,13-2 0,5 1 0,6-1 0,3 0 0,0 0 0,1-1 0,-1 1 0,1-1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04406-9FC5-ACFE-893D-D4EADEB1A89D}"/>
              </a:ext>
            </a:extLst>
          </p:cNvPr>
          <p:cNvSpPr>
            <a:spLocks noGrp="1"/>
          </p:cNvSpPr>
          <p:nvPr>
            <p:ph type="ctrTitle"/>
          </p:nvPr>
        </p:nvSpPr>
        <p:spPr>
          <a:xfrm>
            <a:off x="308388" y="745440"/>
            <a:ext cx="8132227" cy="3559859"/>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C0AF19C-C14B-F137-2DE9-1992459045F5}"/>
              </a:ext>
            </a:extLst>
          </p:cNvPr>
          <p:cNvSpPr>
            <a:spLocks noGrp="1"/>
          </p:cNvSpPr>
          <p:nvPr>
            <p:ph type="subTitle" idx="1"/>
          </p:nvPr>
        </p:nvSpPr>
        <p:spPr>
          <a:xfrm>
            <a:off x="317308" y="4669316"/>
            <a:ext cx="8132227" cy="13504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C6A999-B8D4-1774-9F1B-9F9FE1B3BFA6}"/>
              </a:ext>
            </a:extLst>
          </p:cNvPr>
          <p:cNvSpPr>
            <a:spLocks noGrp="1"/>
          </p:cNvSpPr>
          <p:nvPr>
            <p:ph type="dt" sz="half" idx="10"/>
          </p:nvPr>
        </p:nvSpPr>
        <p:spPr/>
        <p:txBody>
          <a:bodyPr/>
          <a:lstStyle/>
          <a:p>
            <a:fld id="{F2EE3B7B-C7B5-42CF-90CF-67B3D21B2314}" type="datetime1">
              <a:rPr lang="en-US" smtClean="0"/>
              <a:t>7/31/26</a:t>
            </a:fld>
            <a:endParaRPr lang="en-US"/>
          </a:p>
        </p:txBody>
      </p:sp>
      <p:sp>
        <p:nvSpPr>
          <p:cNvPr id="5" name="Footer Placeholder 4">
            <a:extLst>
              <a:ext uri="{FF2B5EF4-FFF2-40B4-BE49-F238E27FC236}">
                <a16:creationId xmlns:a16="http://schemas.microsoft.com/office/drawing/2014/main" id="{61165D5D-2AE2-6F91-D1EB-6DD8FC3CE64C}"/>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F0029E4-3A4E-970A-17A8-1E17D37D1F2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4099689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5D22A-1F6D-0DE5-E04A-DC466353DA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ADD6F-7C93-3CD3-AC8D-28A78787CB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706E74-14FC-84D9-4B41-7D9FB0D573C4}"/>
              </a:ext>
            </a:extLst>
          </p:cNvPr>
          <p:cNvSpPr>
            <a:spLocks noGrp="1"/>
          </p:cNvSpPr>
          <p:nvPr>
            <p:ph type="dt" sz="half" idx="10"/>
          </p:nvPr>
        </p:nvSpPr>
        <p:spPr/>
        <p:txBody>
          <a:bodyPr/>
          <a:lstStyle/>
          <a:p>
            <a:fld id="{0F996519-E62D-4F8C-AE1E-36928EC7D15C}" type="datetime1">
              <a:rPr lang="en-US" smtClean="0"/>
              <a:t>7/31/26</a:t>
            </a:fld>
            <a:endParaRPr lang="en-US"/>
          </a:p>
        </p:txBody>
      </p:sp>
      <p:sp>
        <p:nvSpPr>
          <p:cNvPr id="5" name="Footer Placeholder 4">
            <a:extLst>
              <a:ext uri="{FF2B5EF4-FFF2-40B4-BE49-F238E27FC236}">
                <a16:creationId xmlns:a16="http://schemas.microsoft.com/office/drawing/2014/main" id="{1F35A7DC-6292-6181-949E-F8BC3FA11BA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050F5C6-EADC-E072-B19B-49BB11DF0309}"/>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501817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2054-1AE7-534F-0CFE-1F0628A09FC1}"/>
              </a:ext>
            </a:extLst>
          </p:cNvPr>
          <p:cNvSpPr>
            <a:spLocks noGrp="1"/>
          </p:cNvSpPr>
          <p:nvPr>
            <p:ph type="title"/>
          </p:nvPr>
        </p:nvSpPr>
        <p:spPr>
          <a:xfrm>
            <a:off x="340138" y="2243708"/>
            <a:ext cx="9156288" cy="3776091"/>
          </a:xfrm>
        </p:spPr>
        <p:txBody>
          <a:bodyPr anchor="b">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988EC2A-45C7-131C-0F4A-56E62EB029C2}"/>
              </a:ext>
            </a:extLst>
          </p:cNvPr>
          <p:cNvSpPr>
            <a:spLocks noGrp="1"/>
          </p:cNvSpPr>
          <p:nvPr>
            <p:ph type="body" idx="1"/>
          </p:nvPr>
        </p:nvSpPr>
        <p:spPr>
          <a:xfrm>
            <a:off x="340137" y="838201"/>
            <a:ext cx="9156289" cy="140550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C75A323-2679-E978-8856-2FEBE8F5AE45}"/>
              </a:ext>
            </a:extLst>
          </p:cNvPr>
          <p:cNvSpPr>
            <a:spLocks noGrp="1"/>
          </p:cNvSpPr>
          <p:nvPr>
            <p:ph type="dt" sz="half" idx="10"/>
          </p:nvPr>
        </p:nvSpPr>
        <p:spPr/>
        <p:txBody>
          <a:bodyPr/>
          <a:lstStyle/>
          <a:p>
            <a:fld id="{6477AEB6-FCE1-4CD5-923B-84E54F1460D5}" type="datetime1">
              <a:rPr lang="en-US" smtClean="0"/>
              <a:t>7/31/26</a:t>
            </a:fld>
            <a:endParaRPr lang="en-US"/>
          </a:p>
        </p:txBody>
      </p:sp>
      <p:sp>
        <p:nvSpPr>
          <p:cNvPr id="5" name="Footer Placeholder 4">
            <a:extLst>
              <a:ext uri="{FF2B5EF4-FFF2-40B4-BE49-F238E27FC236}">
                <a16:creationId xmlns:a16="http://schemas.microsoft.com/office/drawing/2014/main" id="{2C971DC2-625E-0477-BF8C-F3CDDCE4B11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EF1A644-D449-E464-C2DF-F045A51899D0}"/>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4253887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2719-44A3-3EE8-D757-F0E0F9632AEC}"/>
              </a:ext>
            </a:extLst>
          </p:cNvPr>
          <p:cNvSpPr>
            <a:spLocks noGrp="1"/>
          </p:cNvSpPr>
          <p:nvPr>
            <p:ph type="title"/>
          </p:nvPr>
        </p:nvSpPr>
        <p:spPr>
          <a:xfrm>
            <a:off x="303197" y="750627"/>
            <a:ext cx="10846556" cy="130415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0440DC2-69F2-A056-508C-F5138E71FCA2}"/>
              </a:ext>
            </a:extLst>
          </p:cNvPr>
          <p:cNvSpPr>
            <a:spLocks noGrp="1"/>
          </p:cNvSpPr>
          <p:nvPr>
            <p:ph sz="half" idx="1"/>
          </p:nvPr>
        </p:nvSpPr>
        <p:spPr>
          <a:xfrm>
            <a:off x="1056961" y="2075250"/>
            <a:ext cx="4571288"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DA2243E-0673-54F2-5B38-DF5D2C7367F4}"/>
              </a:ext>
            </a:extLst>
          </p:cNvPr>
          <p:cNvSpPr>
            <a:spLocks noGrp="1"/>
          </p:cNvSpPr>
          <p:nvPr>
            <p:ph sz="half" idx="2"/>
          </p:nvPr>
        </p:nvSpPr>
        <p:spPr>
          <a:xfrm>
            <a:off x="6379560" y="2075250"/>
            <a:ext cx="4770191"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E946B7D-7BAF-8DE9-FB5A-282908B03106}"/>
              </a:ext>
            </a:extLst>
          </p:cNvPr>
          <p:cNvSpPr>
            <a:spLocks noGrp="1"/>
          </p:cNvSpPr>
          <p:nvPr>
            <p:ph type="dt" sz="half" idx="10"/>
          </p:nvPr>
        </p:nvSpPr>
        <p:spPr/>
        <p:txBody>
          <a:bodyPr/>
          <a:lstStyle/>
          <a:p>
            <a:fld id="{96374C2F-71A1-43C9-B2F6-A4FAC8157F1A}" type="datetime1">
              <a:rPr lang="en-US" smtClean="0"/>
              <a:t>7/31/26</a:t>
            </a:fld>
            <a:endParaRPr lang="en-US"/>
          </a:p>
        </p:txBody>
      </p:sp>
      <p:sp>
        <p:nvSpPr>
          <p:cNvPr id="6" name="Footer Placeholder 5">
            <a:extLst>
              <a:ext uri="{FF2B5EF4-FFF2-40B4-BE49-F238E27FC236}">
                <a16:creationId xmlns:a16="http://schemas.microsoft.com/office/drawing/2014/main" id="{0AF99017-BDD7-56C7-43AE-4B86AC78194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CF6E7D63-14BF-E333-B350-75DA58E281CF}"/>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054843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7F72-3970-859F-C268-E9940EF2D0E4}"/>
              </a:ext>
            </a:extLst>
          </p:cNvPr>
          <p:cNvSpPr>
            <a:spLocks noGrp="1"/>
          </p:cNvSpPr>
          <p:nvPr>
            <p:ph type="title"/>
          </p:nvPr>
        </p:nvSpPr>
        <p:spPr>
          <a:xfrm>
            <a:off x="305649" y="743803"/>
            <a:ext cx="10764271" cy="1025362"/>
          </a:xfrm>
        </p:spPr>
        <p:txBody>
          <a:bodyPr anchor="t"/>
          <a:lstStyle/>
          <a:p>
            <a:r>
              <a:rPr lang="en-US" dirty="0"/>
              <a:t>Click to edit Master title style</a:t>
            </a:r>
          </a:p>
        </p:txBody>
      </p:sp>
      <p:sp>
        <p:nvSpPr>
          <p:cNvPr id="3" name="Text Placeholder 2">
            <a:extLst>
              <a:ext uri="{FF2B5EF4-FFF2-40B4-BE49-F238E27FC236}">
                <a16:creationId xmlns:a16="http://schemas.microsoft.com/office/drawing/2014/main" id="{F9B37CC6-89B8-3CF3-6973-1B5B71782F56}"/>
              </a:ext>
            </a:extLst>
          </p:cNvPr>
          <p:cNvSpPr>
            <a:spLocks noGrp="1"/>
          </p:cNvSpPr>
          <p:nvPr>
            <p:ph type="body" idx="1"/>
          </p:nvPr>
        </p:nvSpPr>
        <p:spPr>
          <a:xfrm>
            <a:off x="1056961"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0650EB0-E35B-DA3D-B6A1-2422B01C6005}"/>
              </a:ext>
            </a:extLst>
          </p:cNvPr>
          <p:cNvSpPr>
            <a:spLocks noGrp="1"/>
          </p:cNvSpPr>
          <p:nvPr>
            <p:ph sz="half" idx="2"/>
          </p:nvPr>
        </p:nvSpPr>
        <p:spPr>
          <a:xfrm>
            <a:off x="1056961" y="2678597"/>
            <a:ext cx="4571287" cy="3506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57A15D0-F178-1506-0E61-C8FFDF9BD6B5}"/>
              </a:ext>
            </a:extLst>
          </p:cNvPr>
          <p:cNvSpPr>
            <a:spLocks noGrp="1"/>
          </p:cNvSpPr>
          <p:nvPr>
            <p:ph type="body" sz="quarter" idx="3"/>
          </p:nvPr>
        </p:nvSpPr>
        <p:spPr>
          <a:xfrm>
            <a:off x="6498633"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256CB421-A65A-A7DC-40A7-D8B76F9C3A3A}"/>
              </a:ext>
            </a:extLst>
          </p:cNvPr>
          <p:cNvSpPr>
            <a:spLocks noGrp="1"/>
          </p:cNvSpPr>
          <p:nvPr>
            <p:ph sz="quarter" idx="4"/>
          </p:nvPr>
        </p:nvSpPr>
        <p:spPr>
          <a:xfrm>
            <a:off x="6498633" y="2678596"/>
            <a:ext cx="4571287" cy="3506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7AF5675-5329-D2DB-FAFF-700D076CA886}"/>
              </a:ext>
            </a:extLst>
          </p:cNvPr>
          <p:cNvSpPr>
            <a:spLocks noGrp="1"/>
          </p:cNvSpPr>
          <p:nvPr>
            <p:ph type="dt" sz="half" idx="10"/>
          </p:nvPr>
        </p:nvSpPr>
        <p:spPr/>
        <p:txBody>
          <a:bodyPr/>
          <a:lstStyle/>
          <a:p>
            <a:fld id="{AD631DCC-9916-4BB7-A2E9-25EC84C740A7}" type="datetime1">
              <a:rPr lang="en-US" smtClean="0"/>
              <a:t>7/31/26</a:t>
            </a:fld>
            <a:endParaRPr lang="en-US"/>
          </a:p>
        </p:txBody>
      </p:sp>
      <p:sp>
        <p:nvSpPr>
          <p:cNvPr id="8" name="Footer Placeholder 7">
            <a:extLst>
              <a:ext uri="{FF2B5EF4-FFF2-40B4-BE49-F238E27FC236}">
                <a16:creationId xmlns:a16="http://schemas.microsoft.com/office/drawing/2014/main" id="{D1392A97-07D9-5E5C-2A31-3B7D764CE1B8}"/>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4E626143-8FEE-0ABD-25C7-C34AF6568B83}"/>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45557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EFE-D86C-B076-D4D1-FAD1883E0813}"/>
              </a:ext>
            </a:extLst>
          </p:cNvPr>
          <p:cNvSpPr>
            <a:spLocks noGrp="1"/>
          </p:cNvSpPr>
          <p:nvPr>
            <p:ph type="title"/>
          </p:nvPr>
        </p:nvSpPr>
        <p:spPr>
          <a:xfrm>
            <a:off x="308387" y="757766"/>
            <a:ext cx="7240293" cy="3547534"/>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C23F3B23-C631-4B62-3211-30222ABE1C33}"/>
              </a:ext>
            </a:extLst>
          </p:cNvPr>
          <p:cNvSpPr>
            <a:spLocks noGrp="1"/>
          </p:cNvSpPr>
          <p:nvPr>
            <p:ph type="dt" sz="half" idx="10"/>
          </p:nvPr>
        </p:nvSpPr>
        <p:spPr/>
        <p:txBody>
          <a:bodyPr/>
          <a:lstStyle/>
          <a:p>
            <a:fld id="{AF59146A-335D-4B7F-86AE-5D483B1F631C}" type="datetime1">
              <a:rPr lang="en-US" smtClean="0"/>
              <a:t>7/31/26</a:t>
            </a:fld>
            <a:endParaRPr lang="en-US"/>
          </a:p>
        </p:txBody>
      </p:sp>
      <p:sp>
        <p:nvSpPr>
          <p:cNvPr id="4" name="Footer Placeholder 3">
            <a:extLst>
              <a:ext uri="{FF2B5EF4-FFF2-40B4-BE49-F238E27FC236}">
                <a16:creationId xmlns:a16="http://schemas.microsoft.com/office/drawing/2014/main" id="{7789A1FB-EA0D-F6A3-A4EB-001AA082AAFF}"/>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D671B7-A902-587D-89D0-ECFB738FD702}"/>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452811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A27D49-E5B4-0E67-FCFC-62A04E705682}"/>
              </a:ext>
            </a:extLst>
          </p:cNvPr>
          <p:cNvSpPr>
            <a:spLocks noGrp="1"/>
          </p:cNvSpPr>
          <p:nvPr>
            <p:ph type="dt" sz="half" idx="10"/>
          </p:nvPr>
        </p:nvSpPr>
        <p:spPr/>
        <p:txBody>
          <a:bodyPr/>
          <a:lstStyle/>
          <a:p>
            <a:fld id="{DD71D8EC-8E17-4CE6-99C2-C22488572868}" type="datetime1">
              <a:rPr lang="en-US" smtClean="0"/>
              <a:t>7/31/26</a:t>
            </a:fld>
            <a:endParaRPr lang="en-US"/>
          </a:p>
        </p:txBody>
      </p:sp>
      <p:sp>
        <p:nvSpPr>
          <p:cNvPr id="3" name="Footer Placeholder 2">
            <a:extLst>
              <a:ext uri="{FF2B5EF4-FFF2-40B4-BE49-F238E27FC236}">
                <a16:creationId xmlns:a16="http://schemas.microsoft.com/office/drawing/2014/main" id="{6B0E4B02-DD32-C63F-6FEE-BC36E2EFD012}"/>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F25FA8B-18F7-7DDC-74E0-B1C7139E7B05}"/>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13588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D42A-8FC3-F6BE-4CF7-1490DE4FD462}"/>
              </a:ext>
            </a:extLst>
          </p:cNvPr>
          <p:cNvSpPr>
            <a:spLocks noGrp="1"/>
          </p:cNvSpPr>
          <p:nvPr>
            <p:ph type="title"/>
          </p:nvPr>
        </p:nvSpPr>
        <p:spPr>
          <a:xfrm>
            <a:off x="317395" y="766636"/>
            <a:ext cx="3951745" cy="1510628"/>
          </a:xfrm>
        </p:spPr>
        <p:txBody>
          <a:bodyPr anchor="t"/>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AA2BAA-1CCB-696D-D506-5E1747080119}"/>
              </a:ext>
            </a:extLst>
          </p:cNvPr>
          <p:cNvSpPr>
            <a:spLocks noGrp="1"/>
          </p:cNvSpPr>
          <p:nvPr>
            <p:ph idx="1"/>
          </p:nvPr>
        </p:nvSpPr>
        <p:spPr>
          <a:xfrm>
            <a:off x="5105400" y="702452"/>
            <a:ext cx="6249988" cy="531734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0B3C3E7-B970-EF6C-A6D3-6CB81C948775}"/>
              </a:ext>
            </a:extLst>
          </p:cNvPr>
          <p:cNvSpPr>
            <a:spLocks noGrp="1"/>
          </p:cNvSpPr>
          <p:nvPr>
            <p:ph type="body" sz="half" idx="2"/>
          </p:nvPr>
        </p:nvSpPr>
        <p:spPr>
          <a:xfrm>
            <a:off x="323953" y="2277264"/>
            <a:ext cx="3752747" cy="374253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F32464-D130-7DA0-050D-B444566B1A2F}"/>
              </a:ext>
            </a:extLst>
          </p:cNvPr>
          <p:cNvSpPr>
            <a:spLocks noGrp="1"/>
          </p:cNvSpPr>
          <p:nvPr>
            <p:ph type="dt" sz="half" idx="10"/>
          </p:nvPr>
        </p:nvSpPr>
        <p:spPr/>
        <p:txBody>
          <a:bodyPr/>
          <a:lstStyle/>
          <a:p>
            <a:fld id="{9A750ABA-DFFA-4B13-BB77-624D9164A38B}" type="datetime1">
              <a:rPr lang="en-US" smtClean="0"/>
              <a:t>7/31/26</a:t>
            </a:fld>
            <a:endParaRPr lang="en-US"/>
          </a:p>
        </p:txBody>
      </p:sp>
      <p:sp>
        <p:nvSpPr>
          <p:cNvPr id="6" name="Footer Placeholder 5">
            <a:extLst>
              <a:ext uri="{FF2B5EF4-FFF2-40B4-BE49-F238E27FC236}">
                <a16:creationId xmlns:a16="http://schemas.microsoft.com/office/drawing/2014/main" id="{3FC2B3B4-209E-187A-6F86-2F2EAD9F747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36A2A86-6CB1-F027-66AC-8EBFA9D0647A}"/>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415434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8F49-A418-C21F-25DC-E4C2E1716387}"/>
              </a:ext>
            </a:extLst>
          </p:cNvPr>
          <p:cNvSpPr>
            <a:spLocks noGrp="1"/>
          </p:cNvSpPr>
          <p:nvPr>
            <p:ph type="title"/>
          </p:nvPr>
        </p:nvSpPr>
        <p:spPr>
          <a:xfrm>
            <a:off x="318972" y="765850"/>
            <a:ext cx="3995693" cy="1774778"/>
          </a:xfrm>
        </p:spPr>
        <p:txBody>
          <a:bodyPr anchor="t"/>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378CDE2-0C1B-D3BE-F399-98D983EF4534}"/>
              </a:ext>
            </a:extLst>
          </p:cNvPr>
          <p:cNvSpPr>
            <a:spLocks noGrp="1"/>
          </p:cNvSpPr>
          <p:nvPr>
            <p:ph type="pic" idx="1"/>
          </p:nvPr>
        </p:nvSpPr>
        <p:spPr>
          <a:xfrm>
            <a:off x="5105400" y="838200"/>
            <a:ext cx="624998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8786322-CA2D-A634-C10E-4F22BCE48B7F}"/>
              </a:ext>
            </a:extLst>
          </p:cNvPr>
          <p:cNvSpPr>
            <a:spLocks noGrp="1"/>
          </p:cNvSpPr>
          <p:nvPr>
            <p:ph type="body" sz="half" idx="2"/>
          </p:nvPr>
        </p:nvSpPr>
        <p:spPr>
          <a:xfrm>
            <a:off x="340137" y="2552699"/>
            <a:ext cx="3736563" cy="3467099"/>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AD0DD6-F55F-4437-DEC5-FA6028509A2D}"/>
              </a:ext>
            </a:extLst>
          </p:cNvPr>
          <p:cNvSpPr>
            <a:spLocks noGrp="1"/>
          </p:cNvSpPr>
          <p:nvPr>
            <p:ph type="dt" sz="half" idx="10"/>
          </p:nvPr>
        </p:nvSpPr>
        <p:spPr>
          <a:xfrm>
            <a:off x="340137" y="63202"/>
            <a:ext cx="2743200" cy="318221"/>
          </a:xfrm>
        </p:spPr>
        <p:txBody>
          <a:bodyPr/>
          <a:lstStyle/>
          <a:p>
            <a:fld id="{3220A08F-2B1D-4498-A043-7C299B1C2561}" type="datetime1">
              <a:rPr lang="en-US" smtClean="0"/>
              <a:t>7/31/26</a:t>
            </a:fld>
            <a:endParaRPr lang="en-US"/>
          </a:p>
        </p:txBody>
      </p:sp>
      <p:sp>
        <p:nvSpPr>
          <p:cNvPr id="6" name="Footer Placeholder 5">
            <a:extLst>
              <a:ext uri="{FF2B5EF4-FFF2-40B4-BE49-F238E27FC236}">
                <a16:creationId xmlns:a16="http://schemas.microsoft.com/office/drawing/2014/main" id="{595B46D7-EE7C-E399-6A6B-18237228F6B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F211B808-3207-D755-3B0B-E1D8814B2FA1}"/>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575268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DEBC-9F49-FA9D-D13C-DB380A6281E2}"/>
              </a:ext>
            </a:extLst>
          </p:cNvPr>
          <p:cNvSpPr>
            <a:spLocks noGrp="1"/>
          </p:cNvSpPr>
          <p:nvPr>
            <p:ph type="title"/>
          </p:nvPr>
        </p:nvSpPr>
        <p:spPr>
          <a:xfrm>
            <a:off x="308387" y="757451"/>
            <a:ext cx="10875953" cy="1214650"/>
          </a:xfrm>
        </p:spPr>
        <p:txBody>
          <a:bodyPr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00CB13-23E6-D711-450C-A85A0CB99576}"/>
              </a:ext>
            </a:extLst>
          </p:cNvPr>
          <p:cNvSpPr>
            <a:spLocks noGrp="1"/>
          </p:cNvSpPr>
          <p:nvPr>
            <p:ph type="body" orient="vert" idx="1"/>
          </p:nvPr>
        </p:nvSpPr>
        <p:spPr>
          <a:xfrm>
            <a:off x="335467" y="1972101"/>
            <a:ext cx="10848873" cy="4047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089BB7B-5C14-76DB-FEA8-3DBC09A96516}"/>
              </a:ext>
            </a:extLst>
          </p:cNvPr>
          <p:cNvSpPr>
            <a:spLocks noGrp="1"/>
          </p:cNvSpPr>
          <p:nvPr>
            <p:ph type="dt" sz="half" idx="10"/>
          </p:nvPr>
        </p:nvSpPr>
        <p:spPr/>
        <p:txBody>
          <a:bodyPr/>
          <a:lstStyle/>
          <a:p>
            <a:fld id="{6BAD9902-F134-45BD-ABD2-80C28059B090}" type="datetime1">
              <a:rPr lang="en-US" smtClean="0"/>
              <a:t>7/31/26</a:t>
            </a:fld>
            <a:endParaRPr lang="en-US"/>
          </a:p>
        </p:txBody>
      </p:sp>
      <p:sp>
        <p:nvSpPr>
          <p:cNvPr id="5" name="Footer Placeholder 4">
            <a:extLst>
              <a:ext uri="{FF2B5EF4-FFF2-40B4-BE49-F238E27FC236}">
                <a16:creationId xmlns:a16="http://schemas.microsoft.com/office/drawing/2014/main" id="{48BC13CC-29B3-9FDC-C746-D5D65CC2A5D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AB52A12-895F-E9BE-5289-4E0411BD3F4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439242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17614-2270-537D-8B09-6CB65016AD8F}"/>
              </a:ext>
            </a:extLst>
          </p:cNvPr>
          <p:cNvSpPr>
            <a:spLocks noGrp="1"/>
          </p:cNvSpPr>
          <p:nvPr>
            <p:ph type="title" orient="vert"/>
          </p:nvPr>
        </p:nvSpPr>
        <p:spPr>
          <a:xfrm>
            <a:off x="9359496" y="755981"/>
            <a:ext cx="2277552" cy="5338369"/>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0BC98B5-885C-CBB1-A858-76F65F7D28BD}"/>
              </a:ext>
            </a:extLst>
          </p:cNvPr>
          <p:cNvSpPr>
            <a:spLocks noGrp="1"/>
          </p:cNvSpPr>
          <p:nvPr>
            <p:ph type="body" orient="vert" idx="1"/>
          </p:nvPr>
        </p:nvSpPr>
        <p:spPr>
          <a:xfrm>
            <a:off x="838199" y="755981"/>
            <a:ext cx="8230086" cy="5338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CE5DAFE-6A83-FB7D-72DF-232EFE20424E}"/>
              </a:ext>
            </a:extLst>
          </p:cNvPr>
          <p:cNvSpPr>
            <a:spLocks noGrp="1"/>
          </p:cNvSpPr>
          <p:nvPr>
            <p:ph type="dt" sz="half" idx="10"/>
          </p:nvPr>
        </p:nvSpPr>
        <p:spPr/>
        <p:txBody>
          <a:bodyPr/>
          <a:lstStyle/>
          <a:p>
            <a:fld id="{C2B04DB0-379A-41B7-9B29-7F42F0D571D5}" type="datetime1">
              <a:rPr lang="en-US" smtClean="0"/>
              <a:t>7/31/26</a:t>
            </a:fld>
            <a:endParaRPr lang="en-US"/>
          </a:p>
        </p:txBody>
      </p:sp>
      <p:sp>
        <p:nvSpPr>
          <p:cNvPr id="5" name="Footer Placeholder 4">
            <a:extLst>
              <a:ext uri="{FF2B5EF4-FFF2-40B4-BE49-F238E27FC236}">
                <a16:creationId xmlns:a16="http://schemas.microsoft.com/office/drawing/2014/main" id="{43B41CCF-A3CD-506E-3AAE-CAEFA8C1BB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20DD9D-25C2-0EDF-A6F4-71946D57B3CD}"/>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156256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F45E2-9197-4E34-029A-725ADAC0C752}"/>
              </a:ext>
            </a:extLst>
          </p:cNvPr>
          <p:cNvSpPr>
            <a:spLocks noGrp="1"/>
          </p:cNvSpPr>
          <p:nvPr>
            <p:ph type="title"/>
          </p:nvPr>
        </p:nvSpPr>
        <p:spPr>
          <a:xfrm>
            <a:off x="308387" y="620202"/>
            <a:ext cx="9956747" cy="143878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8CC19E-63FE-1D76-2550-01FD9A6D9A95}"/>
              </a:ext>
            </a:extLst>
          </p:cNvPr>
          <p:cNvSpPr>
            <a:spLocks noGrp="1"/>
          </p:cNvSpPr>
          <p:nvPr>
            <p:ph type="body" idx="1"/>
          </p:nvPr>
        </p:nvSpPr>
        <p:spPr>
          <a:xfrm>
            <a:off x="335467" y="2306781"/>
            <a:ext cx="9956747" cy="38701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DFA067-55BA-33CD-E6F2-B24B2D5DE896}"/>
              </a:ext>
            </a:extLst>
          </p:cNvPr>
          <p:cNvSpPr>
            <a:spLocks noGrp="1"/>
          </p:cNvSpPr>
          <p:nvPr>
            <p:ph type="dt" sz="half" idx="2"/>
          </p:nvPr>
        </p:nvSpPr>
        <p:spPr>
          <a:xfrm>
            <a:off x="340137" y="63202"/>
            <a:ext cx="2743200" cy="318221"/>
          </a:xfrm>
          <a:prstGeom prst="rect">
            <a:avLst/>
          </a:prstGeom>
        </p:spPr>
        <p:txBody>
          <a:bodyPr vert="horz" lIns="91440" tIns="45720" rIns="91440" bIns="45720" rtlCol="0" anchor="ctr"/>
          <a:lstStyle>
            <a:lvl1pPr algn="l">
              <a:defRPr sz="800">
                <a:solidFill>
                  <a:schemeClr val="tx1"/>
                </a:solidFill>
              </a:defRPr>
            </a:lvl1pPr>
          </a:lstStyle>
          <a:p>
            <a:fld id="{567E9B64-DC09-41C8-9DE3-DA74AF8D2F97}" type="datetime1">
              <a:rPr lang="en-US" smtClean="0"/>
              <a:t>7/31/26</a:t>
            </a:fld>
            <a:endParaRPr lang="en-US" dirty="0"/>
          </a:p>
        </p:txBody>
      </p:sp>
      <p:sp>
        <p:nvSpPr>
          <p:cNvPr id="5" name="Footer Placeholder 4">
            <a:extLst>
              <a:ext uri="{FF2B5EF4-FFF2-40B4-BE49-F238E27FC236}">
                <a16:creationId xmlns:a16="http://schemas.microsoft.com/office/drawing/2014/main" id="{C965EAE2-7EF5-FFAA-CD74-AA63C671197D}"/>
              </a:ext>
            </a:extLst>
          </p:cNvPr>
          <p:cNvSpPr>
            <a:spLocks noGrp="1"/>
          </p:cNvSpPr>
          <p:nvPr>
            <p:ph type="ftr" sz="quarter" idx="3"/>
          </p:nvPr>
        </p:nvSpPr>
        <p:spPr>
          <a:xfrm>
            <a:off x="7344016" y="6424761"/>
            <a:ext cx="4059936" cy="365125"/>
          </a:xfrm>
          <a:prstGeom prst="rect">
            <a:avLst/>
          </a:prstGeom>
        </p:spPr>
        <p:txBody>
          <a:bodyPr vert="horz" lIns="91440" tIns="45720" rIns="91440" bIns="45720" rtlCol="0" anchor="ctr"/>
          <a:lstStyle>
            <a:lvl1pPr algn="r">
              <a:defRPr sz="800" b="0" cap="all" spc="0" baseline="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D109DC1A-2539-3AE9-11EA-B87D22E62CDB}"/>
              </a:ext>
            </a:extLst>
          </p:cNvPr>
          <p:cNvSpPr>
            <a:spLocks noGrp="1"/>
          </p:cNvSpPr>
          <p:nvPr>
            <p:ph type="sldNum" sz="quarter" idx="4"/>
          </p:nvPr>
        </p:nvSpPr>
        <p:spPr>
          <a:xfrm>
            <a:off x="11403951" y="6425816"/>
            <a:ext cx="429768" cy="365125"/>
          </a:xfrm>
          <a:prstGeom prst="rect">
            <a:avLst/>
          </a:prstGeom>
        </p:spPr>
        <p:txBody>
          <a:bodyPr vert="horz" lIns="91440" tIns="45720" rIns="91440" bIns="45720" rtlCol="0" anchor="ctr"/>
          <a:lstStyle>
            <a:lvl1pPr algn="r">
              <a:defRPr sz="800">
                <a:solidFill>
                  <a:schemeClr val="tx1"/>
                </a:solidFill>
              </a:defRPr>
            </a:lvl1pPr>
          </a:lstStyle>
          <a:p>
            <a:fld id="{6E91CC32-6A6B-4E2E-BBA1-6864F305DA26}" type="slidenum">
              <a:rPr lang="en-US" smtClean="0"/>
              <a:t>‹#›</a:t>
            </a:fld>
            <a:endParaRPr lang="en-US" dirty="0"/>
          </a:p>
        </p:txBody>
      </p:sp>
    </p:spTree>
    <p:extLst>
      <p:ext uri="{BB962C8B-B14F-4D97-AF65-F5344CB8AC3E}">
        <p14:creationId xmlns:p14="http://schemas.microsoft.com/office/powerpoint/2010/main" val="1452467065"/>
      </p:ext>
    </p:extLst>
  </p:cSld>
  <p:clrMap bg1="dk1" tx1="lt1" bg2="dk2" tx2="lt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50" r:id="rId6"/>
    <p:sldLayoutId id="2147483745" r:id="rId7"/>
    <p:sldLayoutId id="2147483746" r:id="rId8"/>
    <p:sldLayoutId id="2147483747" r:id="rId9"/>
    <p:sldLayoutId id="2147483749" r:id="rId10"/>
    <p:sldLayoutId id="2147483748" r:id="rId11"/>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6868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video" Target="https://www.youtube.com/embed/KPxzlGPrM3A?feature=oembed"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customXml" Target="../ink/ink1.xml"/><Relationship Id="rId1" Type="http://schemas.openxmlformats.org/officeDocument/2006/relationships/slideLayout" Target="../slideLayouts/slideLayout1.xml"/><Relationship Id="rId4" Type="http://schemas.openxmlformats.org/officeDocument/2006/relationships/customXml" Target="../ink/ink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Neon laser lights aligned to form a triangle">
            <a:extLst>
              <a:ext uri="{FF2B5EF4-FFF2-40B4-BE49-F238E27FC236}">
                <a16:creationId xmlns:a16="http://schemas.microsoft.com/office/drawing/2014/main" id="{B27CCB4B-4699-C4F2-39A7-1FD8C9608A5B}"/>
              </a:ext>
            </a:extLst>
          </p:cNvPr>
          <p:cNvPicPr>
            <a:picLocks noChangeAspect="1"/>
          </p:cNvPicPr>
          <p:nvPr/>
        </p:nvPicPr>
        <p:blipFill rotWithShape="1">
          <a:blip r:embed="rId2">
            <a:alphaModFix amt="40000"/>
          </a:blip>
          <a:srcRect t="8915" b="1085"/>
          <a:stretch/>
        </p:blipFill>
        <p:spPr>
          <a:xfrm>
            <a:off x="20" y="196780"/>
            <a:ext cx="12191980" cy="6857990"/>
          </a:xfrm>
          <a:prstGeom prst="rect">
            <a:avLst/>
          </a:prstGeom>
        </p:spPr>
      </p:pic>
      <p:sp>
        <p:nvSpPr>
          <p:cNvPr id="3" name="Subtitle 2">
            <a:extLst>
              <a:ext uri="{FF2B5EF4-FFF2-40B4-BE49-F238E27FC236}">
                <a16:creationId xmlns:a16="http://schemas.microsoft.com/office/drawing/2014/main" id="{8A0BD9B4-656C-81A5-BBB6-DE41DA8BC47E}"/>
              </a:ext>
            </a:extLst>
          </p:cNvPr>
          <p:cNvSpPr>
            <a:spLocks noGrp="1"/>
          </p:cNvSpPr>
          <p:nvPr>
            <p:ph type="subTitle" idx="1"/>
          </p:nvPr>
        </p:nvSpPr>
        <p:spPr>
          <a:xfrm>
            <a:off x="8387254" y="4632764"/>
            <a:ext cx="4073943" cy="1904671"/>
          </a:xfrm>
        </p:spPr>
        <p:txBody>
          <a:bodyPr>
            <a:normAutofit fontScale="92500" lnSpcReduction="10000"/>
          </a:bodyPr>
          <a:lstStyle/>
          <a:p>
            <a:r>
              <a:rPr lang="en-US" sz="3200" dirty="0"/>
              <a:t>Strong Interview. </a:t>
            </a:r>
          </a:p>
          <a:p>
            <a:r>
              <a:rPr lang="en-US" sz="3200" dirty="0"/>
              <a:t>Details. </a:t>
            </a:r>
          </a:p>
          <a:p>
            <a:r>
              <a:rPr lang="en-US" sz="3200" dirty="0"/>
              <a:t>Connect.</a:t>
            </a:r>
          </a:p>
        </p:txBody>
      </p:sp>
      <p:sp>
        <p:nvSpPr>
          <p:cNvPr id="7" name="Title 1">
            <a:extLst>
              <a:ext uri="{FF2B5EF4-FFF2-40B4-BE49-F238E27FC236}">
                <a16:creationId xmlns:a16="http://schemas.microsoft.com/office/drawing/2014/main" id="{A400278B-8E97-1A2A-2DFF-2F649315F8BB}"/>
              </a:ext>
            </a:extLst>
          </p:cNvPr>
          <p:cNvSpPr txBox="1">
            <a:spLocks/>
          </p:cNvSpPr>
          <p:nvPr/>
        </p:nvSpPr>
        <p:spPr>
          <a:xfrm>
            <a:off x="-273269" y="3445766"/>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WRITING</a:t>
            </a:r>
          </a:p>
        </p:txBody>
      </p:sp>
      <p:sp>
        <p:nvSpPr>
          <p:cNvPr id="8" name="Title 1">
            <a:extLst>
              <a:ext uri="{FF2B5EF4-FFF2-40B4-BE49-F238E27FC236}">
                <a16:creationId xmlns:a16="http://schemas.microsoft.com/office/drawing/2014/main" id="{1B462895-5B81-28DB-2C4F-092BC474CB85}"/>
              </a:ext>
            </a:extLst>
          </p:cNvPr>
          <p:cNvSpPr txBox="1">
            <a:spLocks/>
          </p:cNvSpPr>
          <p:nvPr/>
        </p:nvSpPr>
        <p:spPr>
          <a:xfrm>
            <a:off x="-164600" y="-445804"/>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BETTER</a:t>
            </a:r>
          </a:p>
        </p:txBody>
      </p:sp>
      <p:sp>
        <p:nvSpPr>
          <p:cNvPr id="9" name="Title 1">
            <a:extLst>
              <a:ext uri="{FF2B5EF4-FFF2-40B4-BE49-F238E27FC236}">
                <a16:creationId xmlns:a16="http://schemas.microsoft.com/office/drawing/2014/main" id="{B3B0EAEC-DA1E-7ADF-F84F-29D832038512}"/>
              </a:ext>
            </a:extLst>
          </p:cNvPr>
          <p:cNvSpPr txBox="1">
            <a:spLocks/>
          </p:cNvSpPr>
          <p:nvPr/>
        </p:nvSpPr>
        <p:spPr>
          <a:xfrm>
            <a:off x="291296" y="796950"/>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INTERVIEWS</a:t>
            </a:r>
          </a:p>
        </p:txBody>
      </p:sp>
      <p:sp>
        <p:nvSpPr>
          <p:cNvPr id="10" name="Title 1">
            <a:extLst>
              <a:ext uri="{FF2B5EF4-FFF2-40B4-BE49-F238E27FC236}">
                <a16:creationId xmlns:a16="http://schemas.microsoft.com/office/drawing/2014/main" id="{39E00777-0CD8-B8FF-C3A8-7B513161BF46}"/>
              </a:ext>
            </a:extLst>
          </p:cNvPr>
          <p:cNvSpPr txBox="1">
            <a:spLocks/>
          </p:cNvSpPr>
          <p:nvPr/>
        </p:nvSpPr>
        <p:spPr>
          <a:xfrm>
            <a:off x="890626" y="2158850"/>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BETTER</a:t>
            </a:r>
          </a:p>
        </p:txBody>
      </p:sp>
    </p:spTree>
    <p:extLst>
      <p:ext uri="{BB962C8B-B14F-4D97-AF65-F5344CB8AC3E}">
        <p14:creationId xmlns:p14="http://schemas.microsoft.com/office/powerpoint/2010/main" val="1854411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170164" y="-162046"/>
            <a:ext cx="12568373" cy="2199190"/>
          </a:xfrm>
        </p:spPr>
        <p:txBody>
          <a:bodyPr>
            <a:normAutofit fontScale="90000"/>
          </a:bodyPr>
          <a:lstStyle/>
          <a:p>
            <a:r>
              <a:rPr lang="en-US" sz="13000" dirty="0">
                <a:latin typeface="Proxima Nova Black" panose="02000506030000020004" pitchFamily="2" charset="0"/>
              </a:rPr>
              <a:t>INTERVIEWING</a:t>
            </a:r>
          </a:p>
        </p:txBody>
      </p:sp>
      <p:sp>
        <p:nvSpPr>
          <p:cNvPr id="3" name="Subtitle 2">
            <a:extLst>
              <a:ext uri="{FF2B5EF4-FFF2-40B4-BE49-F238E27FC236}">
                <a16:creationId xmlns:a16="http://schemas.microsoft.com/office/drawing/2014/main" id="{CB375324-9957-E3B7-942F-85CE334518D3}"/>
              </a:ext>
            </a:extLst>
          </p:cNvPr>
          <p:cNvSpPr>
            <a:spLocks noGrp="1"/>
          </p:cNvSpPr>
          <p:nvPr>
            <p:ph type="subTitle" idx="1"/>
          </p:nvPr>
        </p:nvSpPr>
        <p:spPr>
          <a:xfrm>
            <a:off x="170165" y="1292772"/>
            <a:ext cx="2467932" cy="1258614"/>
          </a:xfrm>
        </p:spPr>
        <p:txBody>
          <a:bodyPr anchor="t">
            <a:normAutofit/>
          </a:bodyPr>
          <a:lstStyle/>
          <a:p>
            <a:r>
              <a:rPr lang="en-US" sz="3200" dirty="0"/>
              <a:t>Humans of New York</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a:t>
            </a:fld>
            <a:endParaRPr lang="en-US"/>
          </a:p>
        </p:txBody>
      </p:sp>
      <p:pic>
        <p:nvPicPr>
          <p:cNvPr id="8" name="Picture 7" descr="A person wearing a blue shirt&#10;&#10;Description automatically generated">
            <a:extLst>
              <a:ext uri="{FF2B5EF4-FFF2-40B4-BE49-F238E27FC236}">
                <a16:creationId xmlns:a16="http://schemas.microsoft.com/office/drawing/2014/main" id="{9E8EDFC6-9D59-D14B-B152-9A4BCD7F300B}"/>
              </a:ext>
            </a:extLst>
          </p:cNvPr>
          <p:cNvPicPr>
            <a:picLocks noChangeAspect="1"/>
          </p:cNvPicPr>
          <p:nvPr/>
        </p:nvPicPr>
        <p:blipFill>
          <a:blip r:embed="rId2"/>
          <a:stretch>
            <a:fillRect/>
          </a:stretch>
        </p:blipFill>
        <p:spPr>
          <a:xfrm>
            <a:off x="3620530" y="1213114"/>
            <a:ext cx="8044165" cy="5222920"/>
          </a:xfrm>
          <a:prstGeom prst="rect">
            <a:avLst/>
          </a:prstGeom>
        </p:spPr>
      </p:pic>
    </p:spTree>
    <p:extLst>
      <p:ext uri="{BB962C8B-B14F-4D97-AF65-F5344CB8AC3E}">
        <p14:creationId xmlns:p14="http://schemas.microsoft.com/office/powerpoint/2010/main" val="4030792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BF9218C-4EFA-7F38-E7AD-CFCB59D199E1}"/>
              </a:ext>
            </a:extLst>
          </p:cNvPr>
          <p:cNvSpPr>
            <a:spLocks noGrp="1"/>
          </p:cNvSpPr>
          <p:nvPr>
            <p:ph type="sldNum" sz="quarter" idx="12"/>
          </p:nvPr>
        </p:nvSpPr>
        <p:spPr/>
        <p:txBody>
          <a:bodyPr/>
          <a:lstStyle/>
          <a:p>
            <a:fld id="{6E91CC32-6A6B-4E2E-BBA1-6864F305DA26}" type="slidenum">
              <a:rPr lang="en-US" smtClean="0"/>
              <a:t>3</a:t>
            </a:fld>
            <a:endParaRPr lang="en-US" dirty="0"/>
          </a:p>
        </p:txBody>
      </p:sp>
      <p:sp>
        <p:nvSpPr>
          <p:cNvPr id="5" name="TextBox 4">
            <a:extLst>
              <a:ext uri="{FF2B5EF4-FFF2-40B4-BE49-F238E27FC236}">
                <a16:creationId xmlns:a16="http://schemas.microsoft.com/office/drawing/2014/main" id="{9C8A27B1-B0DF-FAAA-0CD6-C7DA62346341}"/>
              </a:ext>
            </a:extLst>
          </p:cNvPr>
          <p:cNvSpPr txBox="1"/>
          <p:nvPr/>
        </p:nvSpPr>
        <p:spPr>
          <a:xfrm>
            <a:off x="263688" y="-20806"/>
            <a:ext cx="11475438" cy="6878806"/>
          </a:xfrm>
          <a:prstGeom prst="rect">
            <a:avLst/>
          </a:prstGeom>
          <a:noFill/>
        </p:spPr>
        <p:txBody>
          <a:bodyPr wrap="square" rtlCol="0">
            <a:spAutoFit/>
          </a:bodyPr>
          <a:lstStyle/>
          <a:p>
            <a:r>
              <a:rPr lang="en-US" sz="2100" b="0" i="0" dirty="0">
                <a:effectLst/>
                <a:latin typeface="Arvo"/>
              </a:rPr>
              <a:t>I wanted to go to the NBA like everyone else. I played sun-up to sun-down. But I’m 4’11,” huskier than a </a:t>
            </a:r>
            <a:r>
              <a:rPr lang="en-US" sz="2100" dirty="0">
                <a:latin typeface="Arvo"/>
              </a:rPr>
              <a:t>mother***</a:t>
            </a:r>
            <a:r>
              <a:rPr lang="en-US" sz="2100" b="0" i="0" dirty="0">
                <a:effectLst/>
                <a:latin typeface="Arvo"/>
              </a:rPr>
              <a:t>. It wasn’t happening, sir. So I opened up a sneaker store with the kid who caught Barry Bond’s 756th homerun. But then my Aunt Lucy passed and I was over at her crib, cleaning out her closet. I’m reaching up for the top shelf and mad [stuff] fell on me, one of them is a cookbook. Two recipes popped out: ratatouille and vanilla ice cream. Now I don’t know what the heck is ratatouille, so I says let me see what this ice cream be about. I had no machine, no nothing. I put the ingredients into a bowl and popped it in the freezer. It was trash. So I was like we </a:t>
            </a:r>
            <a:r>
              <a:rPr lang="en-US" sz="2100" b="0" i="0" dirty="0" err="1">
                <a:effectLst/>
                <a:latin typeface="Arvo"/>
              </a:rPr>
              <a:t>gotta</a:t>
            </a:r>
            <a:r>
              <a:rPr lang="en-US" sz="2100" b="0" i="0" dirty="0">
                <a:effectLst/>
                <a:latin typeface="Arvo"/>
              </a:rPr>
              <a:t> change this. I went to Bed Bath and Beyond and got a tabletop ice cream machine, and then it was like: ‘Oh, I see what this is.’ People started coming over to my crib. They’re saying: ‘Mikey, this ice cream is good.’ Then somebody told my mom that I was an ice cream man now, and I wasn’t </a:t>
            </a:r>
            <a:r>
              <a:rPr lang="en-US" sz="2100" b="0" i="0" dirty="0" err="1">
                <a:effectLst/>
                <a:latin typeface="Arvo"/>
              </a:rPr>
              <a:t>gonna</a:t>
            </a:r>
            <a:r>
              <a:rPr lang="en-US" sz="2100" b="0" i="0" dirty="0">
                <a:effectLst/>
                <a:latin typeface="Arvo"/>
              </a:rPr>
              <a:t> sell weed no more. She got so excited I was like: ‘Now I </a:t>
            </a:r>
            <a:r>
              <a:rPr lang="en-US" sz="2100" b="0" i="0" dirty="0" err="1">
                <a:effectLst/>
                <a:latin typeface="Arvo"/>
              </a:rPr>
              <a:t>gotta</a:t>
            </a:r>
            <a:r>
              <a:rPr lang="en-US" sz="2100" b="0" i="0" dirty="0">
                <a:effectLst/>
                <a:latin typeface="Arvo"/>
              </a:rPr>
              <a:t> open up a shop.’ I’m </a:t>
            </a:r>
            <a:r>
              <a:rPr lang="en-US" sz="2100" b="0" i="0" dirty="0" err="1">
                <a:effectLst/>
                <a:latin typeface="Arvo"/>
              </a:rPr>
              <a:t>gonna</a:t>
            </a:r>
            <a:r>
              <a:rPr lang="en-US" sz="2100" b="0" i="0" dirty="0">
                <a:effectLst/>
                <a:latin typeface="Arvo"/>
              </a:rPr>
              <a:t> be honest—I thought it was put the scoop in a cup. But it’s a whole bunch of other [stuff] too. I got no line of credit, no nothing. I just use whatever cash is coming into the register. Every time I run out the bill collectors come and throw stones at me. If Ben and Jerry’s grew up in the hood, that’s what we’re dealing with here. But we’ve been open for eight years. Black Enterprise Magazine called this place a ‘safe haven.’ You know how every </a:t>
            </a:r>
            <a:r>
              <a:rPr lang="en-US" sz="2100" b="0" i="0" dirty="0" err="1">
                <a:effectLst/>
                <a:latin typeface="Arvo"/>
              </a:rPr>
              <a:t>gangsta’s</a:t>
            </a:r>
            <a:r>
              <a:rPr lang="en-US" sz="2100" b="0" i="0" dirty="0">
                <a:effectLst/>
                <a:latin typeface="Arvo"/>
              </a:rPr>
              <a:t> got a grandma saying: ‘Sit down baby, have some food.’ That’s what this about. It’s bigger than ice cream. I grew up two blocks from here, so on Thanksgiving I’m blasting out hot food in the projects: turkeys, sandwiches, mashed potatoes. We put on for the community. That’s what we do. Cause if you </a:t>
            </a:r>
            <a:r>
              <a:rPr lang="en-US" sz="2100" b="0" i="0" dirty="0" err="1">
                <a:effectLst/>
                <a:latin typeface="Arvo"/>
              </a:rPr>
              <a:t>ain’t</a:t>
            </a:r>
            <a:r>
              <a:rPr lang="en-US" sz="2100" b="0" i="0" dirty="0">
                <a:effectLst/>
                <a:latin typeface="Arvo"/>
              </a:rPr>
              <a:t> doing it for the community, that means you’re taking. We like family here. My employees are like my kids. That’s why I stay blessed. I’m </a:t>
            </a:r>
            <a:r>
              <a:rPr lang="en-US" sz="2100" b="0" i="0" dirty="0" err="1">
                <a:effectLst/>
                <a:latin typeface="Arvo"/>
              </a:rPr>
              <a:t>gonna</a:t>
            </a:r>
            <a:r>
              <a:rPr lang="en-US" sz="2100" b="0" i="0" dirty="0">
                <a:effectLst/>
                <a:latin typeface="Arvo"/>
              </a:rPr>
              <a:t> put one of my shops in every neighborhood. Imagine how many kids I’m </a:t>
            </a:r>
            <a:r>
              <a:rPr lang="en-US" sz="2100" b="0" i="0" dirty="0" err="1">
                <a:effectLst/>
                <a:latin typeface="Arvo"/>
              </a:rPr>
              <a:t>gonna</a:t>
            </a:r>
            <a:r>
              <a:rPr lang="en-US" sz="2100" b="0" i="0" dirty="0">
                <a:effectLst/>
                <a:latin typeface="Arvo"/>
              </a:rPr>
              <a:t> take off the streets. I'll take </a:t>
            </a:r>
            <a:r>
              <a:rPr lang="en-US" sz="2100" b="0" i="0" dirty="0" err="1">
                <a:effectLst/>
                <a:latin typeface="Arvo"/>
              </a:rPr>
              <a:t>em</a:t>
            </a:r>
            <a:r>
              <a:rPr lang="en-US" sz="2100" b="0" i="0" dirty="0">
                <a:effectLst/>
                <a:latin typeface="Arvo"/>
              </a:rPr>
              <a:t>' from pants </a:t>
            </a:r>
            <a:r>
              <a:rPr lang="en-US" sz="2100" b="0" i="0" dirty="0" err="1">
                <a:effectLst/>
                <a:latin typeface="Arvo"/>
              </a:rPr>
              <a:t>saggin</a:t>
            </a:r>
            <a:r>
              <a:rPr lang="en-US" sz="2100" b="0" i="0" dirty="0">
                <a:effectLst/>
                <a:latin typeface="Arvo"/>
              </a:rPr>
              <a:t>' to: ‘Welcome to Mikey Likes It.’”</a:t>
            </a:r>
            <a:endParaRPr lang="en-US" sz="2100" dirty="0"/>
          </a:p>
        </p:txBody>
      </p:sp>
    </p:spTree>
    <p:extLst>
      <p:ext uri="{BB962C8B-B14F-4D97-AF65-F5344CB8AC3E}">
        <p14:creationId xmlns:p14="http://schemas.microsoft.com/office/powerpoint/2010/main" val="3882378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375324-9957-E3B7-942F-85CE334518D3}"/>
              </a:ext>
            </a:extLst>
          </p:cNvPr>
          <p:cNvSpPr>
            <a:spLocks noGrp="1"/>
          </p:cNvSpPr>
          <p:nvPr>
            <p:ph type="subTitle" idx="1"/>
          </p:nvPr>
        </p:nvSpPr>
        <p:spPr>
          <a:xfrm>
            <a:off x="170165" y="1292772"/>
            <a:ext cx="2467932" cy="1258614"/>
          </a:xfrm>
        </p:spPr>
        <p:txBody>
          <a:bodyPr anchor="t">
            <a:normAutofit/>
          </a:bodyPr>
          <a:lstStyle/>
          <a:p>
            <a:r>
              <a:rPr lang="en-US" sz="3200" dirty="0"/>
              <a:t>Brandon Stanton</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4</a:t>
            </a:fld>
            <a:endParaRPr lang="en-US"/>
          </a:p>
        </p:txBody>
      </p:sp>
      <p:pic>
        <p:nvPicPr>
          <p:cNvPr id="4" name="Online Media 3" descr="On how I approach strangers in the street | Humans of New York creator Brandon Stanton | UCD, Dublin">
            <a:hlinkClick r:id="" action="ppaction://media"/>
            <a:extLst>
              <a:ext uri="{FF2B5EF4-FFF2-40B4-BE49-F238E27FC236}">
                <a16:creationId xmlns:a16="http://schemas.microsoft.com/office/drawing/2014/main" id="{57452A5E-5DEC-7CA3-08F1-BB7322C6A2C4}"/>
              </a:ext>
            </a:extLst>
          </p:cNvPr>
          <p:cNvPicPr>
            <a:picLocks noRot="1" noChangeAspect="1"/>
          </p:cNvPicPr>
          <p:nvPr>
            <a:videoFile r:link="rId1"/>
          </p:nvPr>
        </p:nvPicPr>
        <p:blipFill>
          <a:blip r:embed="rId3"/>
          <a:stretch>
            <a:fillRect/>
          </a:stretch>
        </p:blipFill>
        <p:spPr>
          <a:xfrm>
            <a:off x="2478216" y="1379720"/>
            <a:ext cx="8733775" cy="4934583"/>
          </a:xfrm>
          <a:prstGeom prst="rect">
            <a:avLst/>
          </a:prstGeom>
        </p:spPr>
      </p:pic>
      <p:sp>
        <p:nvSpPr>
          <p:cNvPr id="7" name="Title 1">
            <a:extLst>
              <a:ext uri="{FF2B5EF4-FFF2-40B4-BE49-F238E27FC236}">
                <a16:creationId xmlns:a16="http://schemas.microsoft.com/office/drawing/2014/main" id="{BF5BC83F-7A96-1F50-A9F1-77B7572B32FE}"/>
              </a:ext>
            </a:extLst>
          </p:cNvPr>
          <p:cNvSpPr txBox="1">
            <a:spLocks/>
          </p:cNvSpPr>
          <p:nvPr/>
        </p:nvSpPr>
        <p:spPr>
          <a:xfrm>
            <a:off x="170165" y="-258965"/>
            <a:ext cx="12568372" cy="1960444"/>
          </a:xfrm>
          <a:prstGeom prst="rect">
            <a:avLst/>
          </a:prstGeom>
        </p:spPr>
        <p:txBody>
          <a:bodyPr vert="horz" lIns="91440" tIns="45720" rIns="91440" bIns="45720" rtlCol="0" anchor="t">
            <a:normAutofit fontScale="90000"/>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a:latin typeface="Proxima Nova Black" panose="02000506030000020004" pitchFamily="2" charset="0"/>
              </a:rPr>
              <a:t>INTERVIEWING</a:t>
            </a:r>
            <a:endParaRPr lang="en-US" sz="13000" dirty="0">
              <a:latin typeface="Proxima Nova Black" panose="02000506030000020004" pitchFamily="2" charset="0"/>
            </a:endParaRPr>
          </a:p>
        </p:txBody>
      </p:sp>
    </p:spTree>
    <p:extLst>
      <p:ext uri="{BB962C8B-B14F-4D97-AF65-F5344CB8AC3E}">
        <p14:creationId xmlns:p14="http://schemas.microsoft.com/office/powerpoint/2010/main" val="252720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170165" y="-258965"/>
            <a:ext cx="12568372" cy="1960444"/>
          </a:xfrm>
        </p:spPr>
        <p:txBody>
          <a:bodyPr>
            <a:normAutofit fontScale="90000"/>
          </a:bodyPr>
          <a:lstStyle/>
          <a:p>
            <a:r>
              <a:rPr lang="en-US" sz="13000" dirty="0">
                <a:latin typeface="Proxima Nova Black" panose="02000506030000020004" pitchFamily="2" charset="0"/>
              </a:rPr>
              <a:t>INTERVIEWING</a:t>
            </a:r>
          </a:p>
        </p:txBody>
      </p:sp>
      <p:sp>
        <p:nvSpPr>
          <p:cNvPr id="3" name="Subtitle 2">
            <a:extLst>
              <a:ext uri="{FF2B5EF4-FFF2-40B4-BE49-F238E27FC236}">
                <a16:creationId xmlns:a16="http://schemas.microsoft.com/office/drawing/2014/main" id="{CB375324-9957-E3B7-942F-85CE334518D3}"/>
              </a:ext>
            </a:extLst>
          </p:cNvPr>
          <p:cNvSpPr>
            <a:spLocks noGrp="1"/>
          </p:cNvSpPr>
          <p:nvPr>
            <p:ph type="subTitle" idx="1"/>
          </p:nvPr>
        </p:nvSpPr>
        <p:spPr>
          <a:xfrm>
            <a:off x="170165" y="1292772"/>
            <a:ext cx="4883749" cy="2500752"/>
          </a:xfrm>
        </p:spPr>
        <p:txBody>
          <a:bodyPr anchor="t">
            <a:normAutofit/>
          </a:bodyPr>
          <a:lstStyle/>
          <a:p>
            <a:r>
              <a:rPr lang="en-US" sz="3200" dirty="0"/>
              <a:t>Key things Brandon does to get a great interview.</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5</a:t>
            </a:fld>
            <a:endParaRPr lang="en-US"/>
          </a:p>
        </p:txBody>
      </p:sp>
    </p:spTree>
    <p:extLst>
      <p:ext uri="{BB962C8B-B14F-4D97-AF65-F5344CB8AC3E}">
        <p14:creationId xmlns:p14="http://schemas.microsoft.com/office/powerpoint/2010/main" val="931068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375324-9957-E3B7-942F-85CE334518D3}"/>
              </a:ext>
            </a:extLst>
          </p:cNvPr>
          <p:cNvSpPr>
            <a:spLocks noGrp="1"/>
          </p:cNvSpPr>
          <p:nvPr>
            <p:ph type="subTitle" idx="1"/>
          </p:nvPr>
        </p:nvSpPr>
        <p:spPr>
          <a:xfrm>
            <a:off x="170165" y="1292772"/>
            <a:ext cx="6181208" cy="1566042"/>
          </a:xfrm>
        </p:spPr>
        <p:txBody>
          <a:bodyPr anchor="t">
            <a:normAutofit/>
          </a:bodyPr>
          <a:lstStyle/>
          <a:p>
            <a:r>
              <a:rPr lang="en-US" sz="3200" dirty="0"/>
              <a:t>Level 1 Questions to get facts</a:t>
            </a:r>
          </a:p>
          <a:p>
            <a:r>
              <a:rPr lang="en-US" sz="3200" dirty="0"/>
              <a:t>	Who What When Where</a:t>
            </a:r>
          </a:p>
          <a:p>
            <a:endParaRPr lang="en-US" sz="3200" dirty="0"/>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6</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3736514" y="2983000"/>
            <a:ext cx="7882321" cy="1566042"/>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Level 2 Questions to get details</a:t>
            </a:r>
          </a:p>
          <a:p>
            <a:r>
              <a:rPr lang="en-US" sz="3200" dirty="0"/>
              <a:t>	How many, what color, surroundings</a:t>
            </a:r>
          </a:p>
          <a:p>
            <a:endParaRPr lang="en-US" sz="3200" dirty="0"/>
          </a:p>
        </p:txBody>
      </p:sp>
      <p:sp>
        <p:nvSpPr>
          <p:cNvPr id="8" name="Subtitle 2">
            <a:extLst>
              <a:ext uri="{FF2B5EF4-FFF2-40B4-BE49-F238E27FC236}">
                <a16:creationId xmlns:a16="http://schemas.microsoft.com/office/drawing/2014/main" id="{827FEEB2-7433-DECA-B813-318A614899F4}"/>
              </a:ext>
            </a:extLst>
          </p:cNvPr>
          <p:cNvSpPr txBox="1">
            <a:spLocks/>
          </p:cNvSpPr>
          <p:nvPr/>
        </p:nvSpPr>
        <p:spPr>
          <a:xfrm>
            <a:off x="963827" y="4858719"/>
            <a:ext cx="10293177" cy="1715076"/>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Level 3 Questions to get opinions</a:t>
            </a:r>
          </a:p>
          <a:p>
            <a:r>
              <a:rPr lang="en-US" sz="3200" dirty="0"/>
              <a:t>	Feel about, what made you…,  what’s your opinion</a:t>
            </a:r>
          </a:p>
          <a:p>
            <a:endParaRPr lang="en-US" sz="3200" dirty="0"/>
          </a:p>
        </p:txBody>
      </p:sp>
      <p:sp>
        <p:nvSpPr>
          <p:cNvPr id="10" name="TextBox 9">
            <a:extLst>
              <a:ext uri="{FF2B5EF4-FFF2-40B4-BE49-F238E27FC236}">
                <a16:creationId xmlns:a16="http://schemas.microsoft.com/office/drawing/2014/main" id="{6627A158-ED02-7BA9-034B-CB410A05310C}"/>
              </a:ext>
            </a:extLst>
          </p:cNvPr>
          <p:cNvSpPr txBox="1"/>
          <p:nvPr/>
        </p:nvSpPr>
        <p:spPr>
          <a:xfrm>
            <a:off x="441267" y="1673176"/>
            <a:ext cx="1828800" cy="1446550"/>
          </a:xfrm>
          <a:prstGeom prst="rect">
            <a:avLst/>
          </a:prstGeom>
          <a:noFill/>
        </p:spPr>
        <p:txBody>
          <a:bodyPr wrap="square" rtlCol="0">
            <a:spAutoFit/>
          </a:bodyPr>
          <a:lstStyle/>
          <a:p>
            <a:r>
              <a:rPr lang="en-US" sz="8800" dirty="0">
                <a:solidFill>
                  <a:schemeClr val="bg1">
                    <a:lumMod val="65000"/>
                    <a:lumOff val="35000"/>
                  </a:schemeClr>
                </a:solidFill>
              </a:rPr>
              <a:t>1</a:t>
            </a:r>
          </a:p>
        </p:txBody>
      </p:sp>
      <p:sp>
        <p:nvSpPr>
          <p:cNvPr id="11" name="TextBox 10">
            <a:extLst>
              <a:ext uri="{FF2B5EF4-FFF2-40B4-BE49-F238E27FC236}">
                <a16:creationId xmlns:a16="http://schemas.microsoft.com/office/drawing/2014/main" id="{C6C51355-75E6-E800-4DBF-8283F11217B2}"/>
              </a:ext>
            </a:extLst>
          </p:cNvPr>
          <p:cNvSpPr txBox="1"/>
          <p:nvPr/>
        </p:nvSpPr>
        <p:spPr>
          <a:xfrm>
            <a:off x="3883405" y="3311024"/>
            <a:ext cx="1828800" cy="1446550"/>
          </a:xfrm>
          <a:prstGeom prst="rect">
            <a:avLst/>
          </a:prstGeom>
          <a:noFill/>
        </p:spPr>
        <p:txBody>
          <a:bodyPr wrap="square" rtlCol="0">
            <a:spAutoFit/>
          </a:bodyPr>
          <a:lstStyle/>
          <a:p>
            <a:r>
              <a:rPr lang="en-US" sz="8800" dirty="0">
                <a:solidFill>
                  <a:schemeClr val="bg1">
                    <a:lumMod val="65000"/>
                    <a:lumOff val="35000"/>
                  </a:schemeClr>
                </a:solidFill>
              </a:rPr>
              <a:t>2</a:t>
            </a:r>
          </a:p>
        </p:txBody>
      </p:sp>
      <p:sp>
        <p:nvSpPr>
          <p:cNvPr id="12" name="TextBox 11">
            <a:extLst>
              <a:ext uri="{FF2B5EF4-FFF2-40B4-BE49-F238E27FC236}">
                <a16:creationId xmlns:a16="http://schemas.microsoft.com/office/drawing/2014/main" id="{0E151C59-0ED8-A99C-E562-80AB0291F103}"/>
              </a:ext>
            </a:extLst>
          </p:cNvPr>
          <p:cNvSpPr txBox="1"/>
          <p:nvPr/>
        </p:nvSpPr>
        <p:spPr>
          <a:xfrm>
            <a:off x="1098163" y="5343336"/>
            <a:ext cx="1828800" cy="1446550"/>
          </a:xfrm>
          <a:prstGeom prst="rect">
            <a:avLst/>
          </a:prstGeom>
          <a:noFill/>
        </p:spPr>
        <p:txBody>
          <a:bodyPr wrap="square" rtlCol="0">
            <a:spAutoFit/>
          </a:bodyPr>
          <a:lstStyle/>
          <a:p>
            <a:r>
              <a:rPr lang="en-US" sz="8800" dirty="0">
                <a:solidFill>
                  <a:schemeClr val="bg1">
                    <a:lumMod val="65000"/>
                    <a:lumOff val="35000"/>
                  </a:schemeClr>
                </a:solidFill>
              </a:rPr>
              <a:t>3</a:t>
            </a:r>
          </a:p>
        </p:txBody>
      </p:sp>
      <p:sp>
        <p:nvSpPr>
          <p:cNvPr id="13" name="Title 1">
            <a:extLst>
              <a:ext uri="{FF2B5EF4-FFF2-40B4-BE49-F238E27FC236}">
                <a16:creationId xmlns:a16="http://schemas.microsoft.com/office/drawing/2014/main" id="{0F139C7C-38BA-724B-D054-E64FE9B3D823}"/>
              </a:ext>
            </a:extLst>
          </p:cNvPr>
          <p:cNvSpPr>
            <a:spLocks noGrp="1"/>
          </p:cNvSpPr>
          <p:nvPr>
            <p:ph type="ctrTitle"/>
          </p:nvPr>
        </p:nvSpPr>
        <p:spPr>
          <a:xfrm>
            <a:off x="170165" y="-258965"/>
            <a:ext cx="12568372" cy="1960444"/>
          </a:xfrm>
        </p:spPr>
        <p:txBody>
          <a:bodyPr>
            <a:normAutofit fontScale="90000"/>
          </a:bodyPr>
          <a:lstStyle/>
          <a:p>
            <a:r>
              <a:rPr lang="en-US" sz="13000" dirty="0">
                <a:latin typeface="Proxima Nova Black" panose="02000506030000020004" pitchFamily="2" charset="0"/>
              </a:rPr>
              <a:t>INTERVIEWING</a:t>
            </a:r>
          </a:p>
        </p:txBody>
      </p:sp>
    </p:spTree>
    <p:extLst>
      <p:ext uri="{BB962C8B-B14F-4D97-AF65-F5344CB8AC3E}">
        <p14:creationId xmlns:p14="http://schemas.microsoft.com/office/powerpoint/2010/main" val="277563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8" grpId="0"/>
      <p:bldP spid="10"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6200000">
            <a:off x="8554352" y="3550186"/>
            <a:ext cx="3375539" cy="1200329"/>
          </a:xfrm>
          <a:prstGeom prst="rect">
            <a:avLst/>
          </a:prstGeom>
          <a:noFill/>
          <a:effectLst/>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n-US" sz="7200" b="1" spc="150" dirty="0">
                <a:ln w="11430"/>
                <a:solidFill>
                  <a:srgbClr val="F8F8F8"/>
                </a:solidFill>
                <a:effectLst>
                  <a:outerShdw blurRad="25400" algn="tl" rotWithShape="0">
                    <a:srgbClr val="000000">
                      <a:alpha val="43000"/>
                    </a:srgbClr>
                  </a:outerShdw>
                </a:effectLst>
              </a:rPr>
              <a:t>FACTS</a:t>
            </a:r>
          </a:p>
        </p:txBody>
      </p:sp>
      <p:sp>
        <p:nvSpPr>
          <p:cNvPr id="2" name="Title 1"/>
          <p:cNvSpPr>
            <a:spLocks noGrp="1"/>
          </p:cNvSpPr>
          <p:nvPr>
            <p:ph type="title"/>
          </p:nvPr>
        </p:nvSpPr>
        <p:spPr/>
        <p:txBody>
          <a:bodyPr/>
          <a:lstStyle/>
          <a:p>
            <a:r>
              <a:rPr lang="en-US" dirty="0">
                <a:solidFill>
                  <a:srgbClr val="7F7F7F"/>
                </a:solidFill>
              </a:rPr>
              <a:t>Level 1 Questions</a:t>
            </a:r>
          </a:p>
        </p:txBody>
      </p:sp>
      <p:sp>
        <p:nvSpPr>
          <p:cNvPr id="3" name="TextBox 2"/>
          <p:cNvSpPr txBox="1"/>
          <p:nvPr/>
        </p:nvSpPr>
        <p:spPr>
          <a:xfrm>
            <a:off x="1981200" y="1583929"/>
            <a:ext cx="7620000" cy="2246769"/>
          </a:xfrm>
          <a:prstGeom prst="rect">
            <a:avLst/>
          </a:prstGeom>
          <a:noFill/>
        </p:spPr>
        <p:txBody>
          <a:bodyPr wrap="square" rtlCol="0">
            <a:spAutoFit/>
          </a:bodyPr>
          <a:lstStyle/>
          <a:p>
            <a:r>
              <a:rPr lang="en-US" sz="2800" dirty="0"/>
              <a:t>What did ____________</a:t>
            </a:r>
          </a:p>
          <a:p>
            <a:r>
              <a:rPr lang="en-US" sz="2800" dirty="0"/>
              <a:t>Did the ________</a:t>
            </a:r>
          </a:p>
          <a:p>
            <a:r>
              <a:rPr lang="en-US" sz="2800" dirty="0"/>
              <a:t>When were the ____________</a:t>
            </a:r>
          </a:p>
          <a:p>
            <a:r>
              <a:rPr lang="en-US" sz="2800" dirty="0"/>
              <a:t>Who was _____________</a:t>
            </a:r>
          </a:p>
          <a:p>
            <a:endParaRPr lang="en-US" sz="2800" dirty="0"/>
          </a:p>
        </p:txBody>
      </p:sp>
      <p:sp>
        <p:nvSpPr>
          <p:cNvPr id="7" name="TextBox 6"/>
          <p:cNvSpPr txBox="1"/>
          <p:nvPr/>
        </p:nvSpPr>
        <p:spPr>
          <a:xfrm>
            <a:off x="1981200" y="3632112"/>
            <a:ext cx="7490018" cy="954107"/>
          </a:xfrm>
          <a:prstGeom prst="rect">
            <a:avLst/>
          </a:prstGeom>
          <a:noFill/>
        </p:spPr>
        <p:txBody>
          <a:bodyPr wrap="square" rtlCol="0">
            <a:spAutoFit/>
          </a:bodyPr>
          <a:lstStyle/>
          <a:p>
            <a:r>
              <a:rPr lang="en-US" sz="2800" b="1" dirty="0">
                <a:solidFill>
                  <a:srgbClr val="FF0000"/>
                </a:solidFill>
                <a:latin typeface="Arial Black"/>
                <a:cs typeface="Arial Black"/>
              </a:rPr>
              <a:t>Answers result in FACTS that will not be used in quotes for the story</a:t>
            </a:r>
          </a:p>
        </p:txBody>
      </p:sp>
      <p:sp>
        <p:nvSpPr>
          <p:cNvPr id="8" name="TextBox 7"/>
          <p:cNvSpPr txBox="1"/>
          <p:nvPr/>
        </p:nvSpPr>
        <p:spPr>
          <a:xfrm>
            <a:off x="1981200" y="4970259"/>
            <a:ext cx="7340036" cy="830997"/>
          </a:xfrm>
          <a:prstGeom prst="rect">
            <a:avLst/>
          </a:prstGeom>
          <a:noFill/>
        </p:spPr>
        <p:txBody>
          <a:bodyPr wrap="square" rtlCol="0">
            <a:spAutoFit/>
          </a:bodyPr>
          <a:lstStyle/>
          <a:p>
            <a:r>
              <a:rPr lang="en-US" sz="2400" b="1" dirty="0"/>
              <a:t>Key Words To Use:</a:t>
            </a:r>
          </a:p>
          <a:p>
            <a:r>
              <a:rPr lang="en-US" sz="2400" dirty="0"/>
              <a:t>How, Who, What, When, List, Where, Tell, Define</a:t>
            </a:r>
          </a:p>
        </p:txBody>
      </p:sp>
    </p:spTree>
    <p:extLst>
      <p:ext uri="{BB962C8B-B14F-4D97-AF65-F5344CB8AC3E}">
        <p14:creationId xmlns:p14="http://schemas.microsoft.com/office/powerpoint/2010/main" val="2999652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6200000">
            <a:off x="8088551" y="3230533"/>
            <a:ext cx="4307141" cy="1200329"/>
          </a:xfrm>
          <a:prstGeom prst="rect">
            <a:avLst/>
          </a:prstGeom>
          <a:noFill/>
          <a:effectLst/>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n-US" sz="7200" b="1" spc="150" dirty="0">
                <a:ln w="11430"/>
                <a:solidFill>
                  <a:srgbClr val="F8F8F8"/>
                </a:solidFill>
                <a:effectLst>
                  <a:outerShdw blurRad="25400" algn="tl" rotWithShape="0">
                    <a:srgbClr val="000000">
                      <a:alpha val="43000"/>
                    </a:srgbClr>
                  </a:outerShdw>
                </a:effectLst>
              </a:rPr>
              <a:t>DETAILS</a:t>
            </a:r>
          </a:p>
        </p:txBody>
      </p:sp>
      <p:sp>
        <p:nvSpPr>
          <p:cNvPr id="2" name="Title 1"/>
          <p:cNvSpPr>
            <a:spLocks noGrp="1"/>
          </p:cNvSpPr>
          <p:nvPr>
            <p:ph type="title"/>
          </p:nvPr>
        </p:nvSpPr>
        <p:spPr/>
        <p:txBody>
          <a:bodyPr/>
          <a:lstStyle/>
          <a:p>
            <a:r>
              <a:rPr lang="en-US" dirty="0"/>
              <a:t>Level 2 Questions</a:t>
            </a:r>
          </a:p>
        </p:txBody>
      </p:sp>
      <p:sp>
        <p:nvSpPr>
          <p:cNvPr id="3" name="TextBox 2"/>
          <p:cNvSpPr txBox="1"/>
          <p:nvPr/>
        </p:nvSpPr>
        <p:spPr>
          <a:xfrm>
            <a:off x="1981200" y="1583928"/>
            <a:ext cx="7620000" cy="1815882"/>
          </a:xfrm>
          <a:prstGeom prst="rect">
            <a:avLst/>
          </a:prstGeom>
          <a:noFill/>
        </p:spPr>
        <p:txBody>
          <a:bodyPr wrap="square" rtlCol="0">
            <a:spAutoFit/>
          </a:bodyPr>
          <a:lstStyle/>
          <a:p>
            <a:r>
              <a:rPr lang="en-US" sz="2800" dirty="0"/>
              <a:t>What happened when __________</a:t>
            </a:r>
          </a:p>
          <a:p>
            <a:r>
              <a:rPr lang="en-US" sz="2800" dirty="0"/>
              <a:t>How long did it take to ______________</a:t>
            </a:r>
          </a:p>
          <a:p>
            <a:r>
              <a:rPr lang="en-US" sz="2800" dirty="0"/>
              <a:t>Tell me what happened next when _________</a:t>
            </a:r>
          </a:p>
          <a:p>
            <a:endParaRPr lang="en-US" sz="2800" dirty="0"/>
          </a:p>
        </p:txBody>
      </p:sp>
      <p:sp>
        <p:nvSpPr>
          <p:cNvPr id="7" name="TextBox 6"/>
          <p:cNvSpPr txBox="1"/>
          <p:nvPr/>
        </p:nvSpPr>
        <p:spPr>
          <a:xfrm>
            <a:off x="1981200" y="3632112"/>
            <a:ext cx="7490018" cy="954107"/>
          </a:xfrm>
          <a:prstGeom prst="rect">
            <a:avLst/>
          </a:prstGeom>
          <a:noFill/>
        </p:spPr>
        <p:txBody>
          <a:bodyPr wrap="square" rtlCol="0">
            <a:spAutoFit/>
          </a:bodyPr>
          <a:lstStyle/>
          <a:p>
            <a:r>
              <a:rPr lang="en-US" sz="2800" b="1" dirty="0">
                <a:solidFill>
                  <a:srgbClr val="FF0000"/>
                </a:solidFill>
                <a:latin typeface="Arial Black"/>
                <a:cs typeface="Arial Black"/>
              </a:rPr>
              <a:t>Answers result in DETAILS that will be used for the lead or </a:t>
            </a:r>
            <a:r>
              <a:rPr lang="en-US" sz="2800" b="1" dirty="0" err="1">
                <a:solidFill>
                  <a:srgbClr val="FF0000"/>
                </a:solidFill>
                <a:latin typeface="Arial Black"/>
                <a:cs typeface="Arial Black"/>
              </a:rPr>
              <a:t>transistion</a:t>
            </a:r>
            <a:endParaRPr lang="en-US" sz="2800" b="1" dirty="0">
              <a:solidFill>
                <a:srgbClr val="FF0000"/>
              </a:solidFill>
              <a:latin typeface="Arial Black"/>
              <a:cs typeface="Arial Black"/>
            </a:endParaRPr>
          </a:p>
        </p:txBody>
      </p:sp>
      <p:sp>
        <p:nvSpPr>
          <p:cNvPr id="8" name="TextBox 7"/>
          <p:cNvSpPr txBox="1"/>
          <p:nvPr/>
        </p:nvSpPr>
        <p:spPr>
          <a:xfrm>
            <a:off x="1981200" y="4970259"/>
            <a:ext cx="7340036" cy="830997"/>
          </a:xfrm>
          <a:prstGeom prst="rect">
            <a:avLst/>
          </a:prstGeom>
          <a:noFill/>
        </p:spPr>
        <p:txBody>
          <a:bodyPr wrap="square" rtlCol="0">
            <a:spAutoFit/>
          </a:bodyPr>
          <a:lstStyle/>
          <a:p>
            <a:r>
              <a:rPr lang="en-US" sz="2400" b="1" dirty="0"/>
              <a:t>Key Words To Use:</a:t>
            </a:r>
          </a:p>
          <a:p>
            <a:r>
              <a:rPr lang="en-US" sz="2400" dirty="0"/>
              <a:t>Explain, Demonstrate, Relate, Show, Summarize</a:t>
            </a:r>
          </a:p>
        </p:txBody>
      </p:sp>
    </p:spTree>
    <p:extLst>
      <p:ext uri="{BB962C8B-B14F-4D97-AF65-F5344CB8AC3E}">
        <p14:creationId xmlns:p14="http://schemas.microsoft.com/office/powerpoint/2010/main" val="290597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6200000">
            <a:off x="7729254" y="2834556"/>
            <a:ext cx="5025736" cy="1200329"/>
          </a:xfrm>
          <a:prstGeom prst="rect">
            <a:avLst/>
          </a:prstGeom>
          <a:noFill/>
          <a:effectLst/>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n-US" sz="7200" b="1" spc="150" dirty="0">
                <a:ln w="11430"/>
                <a:solidFill>
                  <a:srgbClr val="F8F8F8"/>
                </a:solidFill>
                <a:effectLst>
                  <a:outerShdw blurRad="25400" algn="tl" rotWithShape="0">
                    <a:srgbClr val="000000">
                      <a:alpha val="43000"/>
                    </a:srgbClr>
                  </a:outerShdw>
                </a:effectLst>
              </a:rPr>
              <a:t>OPINIONS</a:t>
            </a:r>
          </a:p>
        </p:txBody>
      </p:sp>
      <p:sp>
        <p:nvSpPr>
          <p:cNvPr id="2" name="Title 1"/>
          <p:cNvSpPr>
            <a:spLocks noGrp="1"/>
          </p:cNvSpPr>
          <p:nvPr>
            <p:ph type="title"/>
          </p:nvPr>
        </p:nvSpPr>
        <p:spPr/>
        <p:txBody>
          <a:bodyPr/>
          <a:lstStyle/>
          <a:p>
            <a:r>
              <a:rPr lang="en-US" dirty="0">
                <a:solidFill>
                  <a:srgbClr val="7F7F7F"/>
                </a:solidFill>
              </a:rPr>
              <a:t>Level 3 Questions</a:t>
            </a:r>
          </a:p>
        </p:txBody>
      </p:sp>
      <p:sp>
        <p:nvSpPr>
          <p:cNvPr id="3" name="TextBox 2"/>
          <p:cNvSpPr txBox="1"/>
          <p:nvPr/>
        </p:nvSpPr>
        <p:spPr>
          <a:xfrm>
            <a:off x="1981200" y="1583929"/>
            <a:ext cx="7620000" cy="2246769"/>
          </a:xfrm>
          <a:prstGeom prst="rect">
            <a:avLst/>
          </a:prstGeom>
          <a:noFill/>
        </p:spPr>
        <p:txBody>
          <a:bodyPr wrap="square" rtlCol="0">
            <a:spAutoFit/>
          </a:bodyPr>
          <a:lstStyle/>
          <a:p>
            <a:r>
              <a:rPr lang="en-US" sz="2800" dirty="0"/>
              <a:t>How could you____________</a:t>
            </a:r>
          </a:p>
          <a:p>
            <a:r>
              <a:rPr lang="en-US" sz="2800" dirty="0"/>
              <a:t>Why do you think ______________</a:t>
            </a:r>
          </a:p>
          <a:p>
            <a:r>
              <a:rPr lang="en-US" sz="2800" dirty="0"/>
              <a:t>How did the ___________</a:t>
            </a:r>
          </a:p>
          <a:p>
            <a:r>
              <a:rPr lang="en-US" sz="2800" dirty="0"/>
              <a:t>What’s your opinion about ___________</a:t>
            </a:r>
          </a:p>
          <a:p>
            <a:endParaRPr lang="en-US" sz="2800" dirty="0"/>
          </a:p>
        </p:txBody>
      </p:sp>
      <p:sp>
        <p:nvSpPr>
          <p:cNvPr id="7" name="TextBox 6"/>
          <p:cNvSpPr txBox="1"/>
          <p:nvPr/>
        </p:nvSpPr>
        <p:spPr>
          <a:xfrm>
            <a:off x="1981200" y="3632112"/>
            <a:ext cx="7490018" cy="954107"/>
          </a:xfrm>
          <a:prstGeom prst="rect">
            <a:avLst/>
          </a:prstGeom>
          <a:noFill/>
        </p:spPr>
        <p:txBody>
          <a:bodyPr wrap="square" rtlCol="0">
            <a:spAutoFit/>
          </a:bodyPr>
          <a:lstStyle/>
          <a:p>
            <a:r>
              <a:rPr lang="en-US" sz="2800" b="1" dirty="0">
                <a:solidFill>
                  <a:srgbClr val="FF0000"/>
                </a:solidFill>
                <a:latin typeface="Arial Black"/>
                <a:cs typeface="Arial Black"/>
              </a:rPr>
              <a:t>Answers result in OPINIONS and FEELINGS that will be used quotes</a:t>
            </a:r>
          </a:p>
        </p:txBody>
      </p:sp>
      <p:sp>
        <p:nvSpPr>
          <p:cNvPr id="8" name="TextBox 7"/>
          <p:cNvSpPr txBox="1"/>
          <p:nvPr/>
        </p:nvSpPr>
        <p:spPr>
          <a:xfrm>
            <a:off x="1981200" y="4970258"/>
            <a:ext cx="7340036" cy="1200328"/>
          </a:xfrm>
          <a:prstGeom prst="rect">
            <a:avLst/>
          </a:prstGeom>
          <a:noFill/>
        </p:spPr>
        <p:txBody>
          <a:bodyPr wrap="square" rtlCol="0">
            <a:spAutoFit/>
          </a:bodyPr>
          <a:lstStyle/>
          <a:p>
            <a:r>
              <a:rPr lang="en-US" sz="2400" b="1" dirty="0"/>
              <a:t>Key Words To Use:</a:t>
            </a:r>
          </a:p>
          <a:p>
            <a:r>
              <a:rPr lang="en-US" sz="2400" dirty="0"/>
              <a:t>how, what motive, explain, elaborate, formulate, estimate, interpret, what conclusions</a:t>
            </a:r>
          </a:p>
        </p:txBody>
      </p:sp>
    </p:spTree>
    <p:extLst>
      <p:ext uri="{BB962C8B-B14F-4D97-AF65-F5344CB8AC3E}">
        <p14:creationId xmlns:p14="http://schemas.microsoft.com/office/powerpoint/2010/main" val="250165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0" y="-250258"/>
            <a:ext cx="12738538" cy="3291400"/>
          </a:xfrm>
        </p:spPr>
        <p:txBody>
          <a:bodyPr>
            <a:normAutofit fontScale="90000"/>
          </a:bodyPr>
          <a:lstStyle/>
          <a:p>
            <a:r>
              <a:rPr lang="en-US" sz="13000" dirty="0">
                <a:latin typeface="Proxima Nova Black" panose="02000506030000020004" pitchFamily="2" charset="0"/>
              </a:rPr>
              <a:t>GET SPECIFICS</a:t>
            </a:r>
          </a:p>
        </p:txBody>
      </p:sp>
      <p:sp>
        <p:nvSpPr>
          <p:cNvPr id="3" name="Subtitle 2">
            <a:extLst>
              <a:ext uri="{FF2B5EF4-FFF2-40B4-BE49-F238E27FC236}">
                <a16:creationId xmlns:a16="http://schemas.microsoft.com/office/drawing/2014/main" id="{CB375324-9957-E3B7-942F-85CE334518D3}"/>
              </a:ext>
            </a:extLst>
          </p:cNvPr>
          <p:cNvSpPr>
            <a:spLocks noGrp="1"/>
          </p:cNvSpPr>
          <p:nvPr>
            <p:ph type="subTitle" idx="1"/>
          </p:nvPr>
        </p:nvSpPr>
        <p:spPr>
          <a:xfrm>
            <a:off x="1368771" y="1473761"/>
            <a:ext cx="6181208" cy="709023"/>
          </a:xfrm>
        </p:spPr>
        <p:txBody>
          <a:bodyPr anchor="t">
            <a:normAutofit/>
          </a:bodyPr>
          <a:lstStyle/>
          <a:p>
            <a:r>
              <a:rPr lang="en-US" sz="3200" dirty="0"/>
              <a:t>Ask next level of question</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10</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963827" y="2183839"/>
            <a:ext cx="7882321" cy="1566042"/>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Ask lots of </a:t>
            </a:r>
            <a:r>
              <a:rPr lang="en-US" sz="3200" b="1" dirty="0"/>
              <a:t>whys</a:t>
            </a:r>
            <a:r>
              <a:rPr lang="en-US" sz="3200" dirty="0"/>
              <a:t> and </a:t>
            </a:r>
            <a:r>
              <a:rPr lang="en-US" sz="3200" b="1" dirty="0" err="1"/>
              <a:t>hows</a:t>
            </a:r>
            <a:r>
              <a:rPr lang="en-US" sz="3200" dirty="0"/>
              <a:t>?</a:t>
            </a:r>
          </a:p>
          <a:p>
            <a:endParaRPr lang="en-US" sz="3200" dirty="0"/>
          </a:p>
        </p:txBody>
      </p:sp>
      <p:sp>
        <p:nvSpPr>
          <p:cNvPr id="8" name="Subtitle 2">
            <a:extLst>
              <a:ext uri="{FF2B5EF4-FFF2-40B4-BE49-F238E27FC236}">
                <a16:creationId xmlns:a16="http://schemas.microsoft.com/office/drawing/2014/main" id="{827FEEB2-7433-DECA-B813-318A614899F4}"/>
              </a:ext>
            </a:extLst>
          </p:cNvPr>
          <p:cNvSpPr txBox="1">
            <a:spLocks/>
          </p:cNvSpPr>
          <p:nvPr/>
        </p:nvSpPr>
        <p:spPr>
          <a:xfrm>
            <a:off x="2403390" y="2823202"/>
            <a:ext cx="10293177" cy="1715076"/>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Look for touch, smell, see, hear</a:t>
            </a:r>
          </a:p>
          <a:p>
            <a:endParaRPr lang="en-US" sz="3200" dirty="0"/>
          </a:p>
        </p:txBody>
      </p:sp>
      <p:sp>
        <p:nvSpPr>
          <p:cNvPr id="7" name="Subtitle 2">
            <a:extLst>
              <a:ext uri="{FF2B5EF4-FFF2-40B4-BE49-F238E27FC236}">
                <a16:creationId xmlns:a16="http://schemas.microsoft.com/office/drawing/2014/main" id="{56775942-48ED-6DB3-C47E-0A2C70F4B37D}"/>
              </a:ext>
            </a:extLst>
          </p:cNvPr>
          <p:cNvSpPr txBox="1">
            <a:spLocks/>
          </p:cNvSpPr>
          <p:nvPr/>
        </p:nvSpPr>
        <p:spPr>
          <a:xfrm>
            <a:off x="1752601" y="3498177"/>
            <a:ext cx="10293177" cy="1715076"/>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Show, don’t tell the reader</a:t>
            </a:r>
          </a:p>
          <a:p>
            <a:endParaRPr lang="en-US" sz="3200" dirty="0"/>
          </a:p>
        </p:txBody>
      </p:sp>
    </p:spTree>
    <p:extLst>
      <p:ext uri="{BB962C8B-B14F-4D97-AF65-F5344CB8AC3E}">
        <p14:creationId xmlns:p14="http://schemas.microsoft.com/office/powerpoint/2010/main" val="376565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8"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0" y="-327050"/>
            <a:ext cx="12738538" cy="3291400"/>
          </a:xfrm>
        </p:spPr>
        <p:txBody>
          <a:bodyPr>
            <a:normAutofit/>
          </a:bodyPr>
          <a:lstStyle/>
          <a:p>
            <a:r>
              <a:rPr lang="en-US" sz="13000" dirty="0">
                <a:latin typeface="Proxima Nova Black" panose="02000506030000020004" pitchFamily="2" charset="0"/>
              </a:rPr>
              <a:t>SHOW VS TELL</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11</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654909" y="1759681"/>
            <a:ext cx="9839462" cy="1566042"/>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Maria’s friends gave her gifts for her birthday.</a:t>
            </a:r>
          </a:p>
          <a:p>
            <a:endParaRPr lang="en-US" sz="3200" dirty="0"/>
          </a:p>
        </p:txBody>
      </p:sp>
      <p:sp>
        <p:nvSpPr>
          <p:cNvPr id="13" name="Subtitle 2">
            <a:extLst>
              <a:ext uri="{FF2B5EF4-FFF2-40B4-BE49-F238E27FC236}">
                <a16:creationId xmlns:a16="http://schemas.microsoft.com/office/drawing/2014/main" id="{C24C5C29-BE1E-9178-7FCF-77C4D8B5C0B3}"/>
              </a:ext>
            </a:extLst>
          </p:cNvPr>
          <p:cNvSpPr txBox="1">
            <a:spLocks/>
          </p:cNvSpPr>
          <p:nvPr/>
        </p:nvSpPr>
        <p:spPr>
          <a:xfrm>
            <a:off x="654908" y="3858766"/>
            <a:ext cx="10354961" cy="2099086"/>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Maria unties the pooka dotted ribbon from the wrapped box. She looks around at her friends as her eyes begin to water. “You guys didn’t have to do this for me.” </a:t>
            </a:r>
          </a:p>
          <a:p>
            <a:endParaRPr lang="en-US" sz="3200" dirty="0"/>
          </a:p>
        </p:txBody>
      </p:sp>
      <p:sp>
        <p:nvSpPr>
          <p:cNvPr id="15" name="TextBox 14">
            <a:extLst>
              <a:ext uri="{FF2B5EF4-FFF2-40B4-BE49-F238E27FC236}">
                <a16:creationId xmlns:a16="http://schemas.microsoft.com/office/drawing/2014/main" id="{93A10569-C89A-68CA-EEDE-901E0155F9A1}"/>
              </a:ext>
            </a:extLst>
          </p:cNvPr>
          <p:cNvSpPr txBox="1"/>
          <p:nvPr/>
        </p:nvSpPr>
        <p:spPr>
          <a:xfrm>
            <a:off x="9066284" y="1156426"/>
            <a:ext cx="1828800" cy="1446550"/>
          </a:xfrm>
          <a:prstGeom prst="rect">
            <a:avLst/>
          </a:prstGeom>
          <a:noFill/>
        </p:spPr>
        <p:txBody>
          <a:bodyPr wrap="square" rtlCol="0">
            <a:spAutoFit/>
          </a:bodyPr>
          <a:lstStyle/>
          <a:p>
            <a:r>
              <a:rPr lang="en-US" sz="8800" dirty="0">
                <a:solidFill>
                  <a:schemeClr val="bg1">
                    <a:lumMod val="65000"/>
                    <a:lumOff val="35000"/>
                  </a:schemeClr>
                </a:solidFill>
              </a:rPr>
              <a:t>1</a:t>
            </a:r>
          </a:p>
        </p:txBody>
      </p:sp>
      <p:sp>
        <p:nvSpPr>
          <p:cNvPr id="16" name="TextBox 15">
            <a:extLst>
              <a:ext uri="{FF2B5EF4-FFF2-40B4-BE49-F238E27FC236}">
                <a16:creationId xmlns:a16="http://schemas.microsoft.com/office/drawing/2014/main" id="{37014831-6AFF-5F7C-D5C5-CB5E26BC04F7}"/>
              </a:ext>
            </a:extLst>
          </p:cNvPr>
          <p:cNvSpPr txBox="1"/>
          <p:nvPr/>
        </p:nvSpPr>
        <p:spPr>
          <a:xfrm>
            <a:off x="10489551" y="3325723"/>
            <a:ext cx="1828800" cy="1446550"/>
          </a:xfrm>
          <a:prstGeom prst="rect">
            <a:avLst/>
          </a:prstGeom>
          <a:noFill/>
        </p:spPr>
        <p:txBody>
          <a:bodyPr wrap="square" rtlCol="0">
            <a:spAutoFit/>
          </a:bodyPr>
          <a:lstStyle/>
          <a:p>
            <a:r>
              <a:rPr lang="en-US" sz="8800" dirty="0">
                <a:solidFill>
                  <a:schemeClr val="bg1">
                    <a:lumMod val="65000"/>
                    <a:lumOff val="35000"/>
                  </a:schemeClr>
                </a:solidFill>
              </a:rPr>
              <a:t>2</a:t>
            </a:r>
          </a:p>
        </p:txBody>
      </p:sp>
    </p:spTree>
    <p:extLst>
      <p:ext uri="{BB962C8B-B14F-4D97-AF65-F5344CB8AC3E}">
        <p14:creationId xmlns:p14="http://schemas.microsoft.com/office/powerpoint/2010/main" val="120335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3971780" y="5391862"/>
            <a:ext cx="12738538" cy="3291400"/>
          </a:xfrm>
        </p:spPr>
        <p:txBody>
          <a:bodyPr>
            <a:normAutofit/>
          </a:bodyPr>
          <a:lstStyle/>
          <a:p>
            <a:r>
              <a:rPr lang="en-US" sz="13000" dirty="0">
                <a:latin typeface="Proxima Nova Black" panose="02000506030000020004" pitchFamily="2" charset="0"/>
              </a:rPr>
              <a:t>NEW WAY</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12</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140850" y="1982102"/>
            <a:ext cx="8769269" cy="2256265"/>
          </a:xfrm>
          <a:prstGeom prst="rect">
            <a:avLst/>
          </a:prstGeom>
        </p:spPr>
        <p:txBody>
          <a:bodyPr vert="horz" lIns="91440" tIns="45720" rIns="91440" bIns="45720" rtlCol="0" anchor="t">
            <a:normAutofit fontScale="92500" lnSpcReduction="20000"/>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What’s the story? </a:t>
            </a:r>
          </a:p>
          <a:p>
            <a:r>
              <a:rPr lang="en-US" sz="3200" dirty="0"/>
              <a:t>How can I tell the story of __ in a new way?</a:t>
            </a:r>
          </a:p>
          <a:p>
            <a:r>
              <a:rPr lang="en-US" sz="3200" dirty="0"/>
              <a:t>Where can I take my reader somewhere they’ve never been before?</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OLD STORY </a:t>
            </a:r>
          </a:p>
        </p:txBody>
      </p:sp>
    </p:spTree>
    <p:extLst>
      <p:ext uri="{BB962C8B-B14F-4D97-AF65-F5344CB8AC3E}">
        <p14:creationId xmlns:p14="http://schemas.microsoft.com/office/powerpoint/2010/main" val="276139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EE30D09-87BC-F334-32FA-36CD5304B9E9}"/>
              </a:ext>
            </a:extLst>
          </p:cNvPr>
          <p:cNvSpPr>
            <a:spLocks noGrp="1"/>
          </p:cNvSpPr>
          <p:nvPr>
            <p:ph type="ftr" sz="quarter" idx="11"/>
          </p:nvPr>
        </p:nvSpPr>
        <p:spPr/>
        <p:txBody>
          <a:bodyPr/>
          <a:lstStyle/>
          <a:p>
            <a:r>
              <a:rPr lang="en-US" dirty="0"/>
              <a:t>The Lead</a:t>
            </a:r>
          </a:p>
        </p:txBody>
      </p:sp>
      <p:sp>
        <p:nvSpPr>
          <p:cNvPr id="4" name="Slide Number Placeholder 3">
            <a:extLst>
              <a:ext uri="{FF2B5EF4-FFF2-40B4-BE49-F238E27FC236}">
                <a16:creationId xmlns:a16="http://schemas.microsoft.com/office/drawing/2014/main" id="{E9A40CE7-B740-3AB3-9380-074E76CC5003}"/>
              </a:ext>
            </a:extLst>
          </p:cNvPr>
          <p:cNvSpPr>
            <a:spLocks noGrp="1"/>
          </p:cNvSpPr>
          <p:nvPr>
            <p:ph type="sldNum" sz="quarter" idx="12"/>
          </p:nvPr>
        </p:nvSpPr>
        <p:spPr/>
        <p:txBody>
          <a:bodyPr/>
          <a:lstStyle/>
          <a:p>
            <a:fld id="{6E91CC32-6A6B-4E2E-BBA1-6864F305DA26}" type="slidenum">
              <a:rPr lang="en-US" smtClean="0"/>
              <a:t>13</a:t>
            </a:fld>
            <a:endParaRPr lang="en-US"/>
          </a:p>
        </p:txBody>
      </p:sp>
      <p:sp>
        <p:nvSpPr>
          <p:cNvPr id="6" name="TextBox 5">
            <a:extLst>
              <a:ext uri="{FF2B5EF4-FFF2-40B4-BE49-F238E27FC236}">
                <a16:creationId xmlns:a16="http://schemas.microsoft.com/office/drawing/2014/main" id="{A4A3C2A5-BB37-A13F-69BD-6EDC5BDAC79A}"/>
              </a:ext>
            </a:extLst>
          </p:cNvPr>
          <p:cNvSpPr txBox="1"/>
          <p:nvPr/>
        </p:nvSpPr>
        <p:spPr>
          <a:xfrm>
            <a:off x="714704" y="1795148"/>
            <a:ext cx="10797334" cy="3046988"/>
          </a:xfrm>
          <a:prstGeom prst="rect">
            <a:avLst/>
          </a:prstGeom>
          <a:noFill/>
        </p:spPr>
        <p:txBody>
          <a:bodyPr wrap="square">
            <a:spAutoFit/>
          </a:bodyPr>
          <a:lstStyle/>
          <a:p>
            <a:r>
              <a:rPr lang="en-US" sz="4800" dirty="0">
                <a:effectLst/>
                <a:latin typeface="Proxima Nova" panose="02000506030000020004" pitchFamily="2" charset="0"/>
              </a:rPr>
              <a:t>Inspired by his girlfriend, senior Kamryn Hannigan, </a:t>
            </a:r>
            <a:r>
              <a:rPr lang="en-US" sz="4800" dirty="0">
                <a:latin typeface="Proxima Nova" panose="02000506030000020004" pitchFamily="2" charset="0"/>
              </a:rPr>
              <a:t>senior Seth </a:t>
            </a:r>
            <a:r>
              <a:rPr lang="en-US" sz="4800" dirty="0">
                <a:effectLst/>
                <a:latin typeface="Proxima Nova" panose="02000506030000020004" pitchFamily="2" charset="0"/>
              </a:rPr>
              <a:t>Miller ran for homecoming court to see what would happen. He won. So did she. </a:t>
            </a:r>
          </a:p>
        </p:txBody>
      </p:sp>
      <p:sp>
        <p:nvSpPr>
          <p:cNvPr id="9" name="Title 1">
            <a:extLst>
              <a:ext uri="{FF2B5EF4-FFF2-40B4-BE49-F238E27FC236}">
                <a16:creationId xmlns:a16="http://schemas.microsoft.com/office/drawing/2014/main" id="{6FAD3211-D84C-7178-2593-666B2BA337B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LEAD</a:t>
            </a:r>
          </a:p>
        </p:txBody>
      </p:sp>
    </p:spTree>
    <p:extLst>
      <p:ext uri="{BB962C8B-B14F-4D97-AF65-F5344CB8AC3E}">
        <p14:creationId xmlns:p14="http://schemas.microsoft.com/office/powerpoint/2010/main" val="5939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6C40C3AE-93B0-EA29-6C3B-F35FAA43711C}"/>
              </a:ext>
            </a:extLst>
          </p:cNvPr>
          <p:cNvSpPr txBox="1"/>
          <p:nvPr/>
        </p:nvSpPr>
        <p:spPr>
          <a:xfrm>
            <a:off x="2421924" y="7970108"/>
            <a:ext cx="184731" cy="369332"/>
          </a:xfrm>
          <a:prstGeom prst="rect">
            <a:avLst/>
          </a:prstGeom>
          <a:noFill/>
        </p:spPr>
        <p:txBody>
          <a:bodyPr wrap="none" rtlCol="0">
            <a:spAutoFit/>
          </a:bodyPr>
          <a:lstStyle/>
          <a:p>
            <a:endParaRPr lang="en-US" dirty="0"/>
          </a:p>
        </p:txBody>
      </p:sp>
      <p:sp>
        <p:nvSpPr>
          <p:cNvPr id="2" name="TextBox 1">
            <a:extLst>
              <a:ext uri="{FF2B5EF4-FFF2-40B4-BE49-F238E27FC236}">
                <a16:creationId xmlns:a16="http://schemas.microsoft.com/office/drawing/2014/main" id="{2809D2E3-85CF-3A85-0279-1911DFDB2DB5}"/>
              </a:ext>
            </a:extLst>
          </p:cNvPr>
          <p:cNvSpPr txBox="1"/>
          <p:nvPr/>
        </p:nvSpPr>
        <p:spPr>
          <a:xfrm>
            <a:off x="308919" y="284206"/>
            <a:ext cx="11504139" cy="6463308"/>
          </a:xfrm>
          <a:prstGeom prst="rect">
            <a:avLst/>
          </a:prstGeom>
          <a:noFill/>
        </p:spPr>
        <p:txBody>
          <a:bodyPr wrap="square" rtlCol="0">
            <a:spAutoFit/>
          </a:bodyPr>
          <a:lstStyle/>
          <a:p>
            <a:r>
              <a:rPr lang="en-US" dirty="0">
                <a:effectLst/>
                <a:latin typeface="Proxima Nova" panose="02000506030000020004" pitchFamily="2" charset="0"/>
              </a:rPr>
              <a:t>Homecoming King and senior Seth Miller is a squinter. He has never really liked bright lights, so at the first annual homecoming dance Oct. 19, the rave-type atmosphere of the dance floor filled with bright and colored lights wasn’t really Miller’s scene. </a:t>
            </a:r>
          </a:p>
          <a:p>
            <a:endParaRPr lang="en-US" dirty="0">
              <a:effectLst/>
              <a:latin typeface="Proxima Nova" panose="02000506030000020004" pitchFamily="2" charset="0"/>
            </a:endParaRPr>
          </a:p>
          <a:p>
            <a:r>
              <a:rPr lang="en-US" dirty="0">
                <a:effectLst/>
                <a:latin typeface="Proxima Nova" panose="02000506030000020004" pitchFamily="2" charset="0"/>
              </a:rPr>
              <a:t>“Everywhere I went people would congratulate me for running in the first place and tell me they voted for me,” Miller said. “Which is super nice of them but it kind of got me freaked out because I was like shoot I might actually win this.” </a:t>
            </a:r>
          </a:p>
          <a:p>
            <a:endParaRPr lang="en-US" dirty="0">
              <a:effectLst/>
              <a:latin typeface="Proxima Nova" panose="02000506030000020004" pitchFamily="2" charset="0"/>
            </a:endParaRPr>
          </a:p>
          <a:p>
            <a:r>
              <a:rPr lang="en-US" dirty="0">
                <a:effectLst/>
                <a:latin typeface="Proxima Nova" panose="02000506030000020004" pitchFamily="2" charset="0"/>
              </a:rPr>
              <a:t>When Student Council committed to organizing the homecoming dance, they planned to have a spotlight dance for the newly crowned king, queen and the rest of the court. At the dance, the D.J. didn’t want to take a break from the hype to slow things down for the dance. </a:t>
            </a:r>
          </a:p>
          <a:p>
            <a:endParaRPr lang="en-US" dirty="0">
              <a:effectLst/>
              <a:latin typeface="Proxima Nova" panose="02000506030000020004" pitchFamily="2" charset="0"/>
            </a:endParaRPr>
          </a:p>
          <a:p>
            <a:r>
              <a:rPr lang="en-US" dirty="0">
                <a:effectLst/>
                <a:latin typeface="Proxima Nova" panose="02000506030000020004" pitchFamily="2" charset="0"/>
              </a:rPr>
              <a:t>The people who knew the couple the best were disappointed they didn’t get to dance, so senior Megan Novak suggested they do it with their flashlights in the parking lot instead. </a:t>
            </a:r>
          </a:p>
          <a:p>
            <a:endParaRPr lang="en-US" dirty="0">
              <a:effectLst/>
              <a:latin typeface="Proxima Nova" panose="02000506030000020004" pitchFamily="2" charset="0"/>
            </a:endParaRPr>
          </a:p>
          <a:p>
            <a:r>
              <a:rPr lang="en-US" dirty="0">
                <a:effectLst/>
                <a:latin typeface="Proxima Nova" panose="02000506030000020004" pitchFamily="2" charset="0"/>
              </a:rPr>
              <a:t>“They were supposed to have the spotlight dance at the homecoming dance,” Novak said. “I thought [doing the dance anyway] would be fun. I just thought it would be something to remember.” </a:t>
            </a:r>
          </a:p>
          <a:p>
            <a:r>
              <a:rPr lang="en-US" dirty="0">
                <a:effectLst/>
                <a:latin typeface="Proxima Nova" panose="02000506030000020004" pitchFamily="2" charset="0"/>
              </a:rPr>
              <a:t>Miller and Hannigan agreed to dance, but Miller insisted they do it at the tennis court because, as a varsity tennis player, he was comfortable in the enclosed space. The couple and their friends walked to the courts after the dance to find the gate unlocked. Their friends turned on their flashlights and Miller started playing “Team” by Noah Cyrus &amp; MAX. Their song. </a:t>
            </a:r>
          </a:p>
          <a:p>
            <a:endParaRPr lang="en-US" dirty="0">
              <a:effectLst/>
              <a:latin typeface="Proxima Nova" panose="02000506030000020004" pitchFamily="2" charset="0"/>
            </a:endParaRPr>
          </a:p>
          <a:p>
            <a:endParaRPr lang="en-US" dirty="0">
              <a:latin typeface="Proxima Nova" panose="02000506030000020004" pitchFamily="2" charset="0"/>
            </a:endParaRPr>
          </a:p>
        </p:txBody>
      </p:sp>
    </p:spTree>
    <p:extLst>
      <p:ext uri="{BB962C8B-B14F-4D97-AF65-F5344CB8AC3E}">
        <p14:creationId xmlns:p14="http://schemas.microsoft.com/office/powerpoint/2010/main" val="3757719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B8C647C-884D-CE48-27DD-D0491FA9E569}"/>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B8EAE61C-03DD-3B1D-0299-8F97E64A0CD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4ECF693-EC51-9EE9-6D65-14C95E3A2B73}"/>
              </a:ext>
            </a:extLst>
          </p:cNvPr>
          <p:cNvSpPr>
            <a:spLocks noGrp="1"/>
          </p:cNvSpPr>
          <p:nvPr>
            <p:ph type="sldNum" sz="quarter" idx="12"/>
          </p:nvPr>
        </p:nvSpPr>
        <p:spPr/>
        <p:txBody>
          <a:bodyPr/>
          <a:lstStyle/>
          <a:p>
            <a:fld id="{6E91CC32-6A6B-4E2E-BBA1-6864F305DA26}" type="slidenum">
              <a:rPr lang="en-US" smtClean="0"/>
              <a:t>15</a:t>
            </a:fld>
            <a:endParaRPr lang="en-US"/>
          </a:p>
        </p:txBody>
      </p:sp>
      <p:sp>
        <p:nvSpPr>
          <p:cNvPr id="6" name="TextBox 5">
            <a:extLst>
              <a:ext uri="{FF2B5EF4-FFF2-40B4-BE49-F238E27FC236}">
                <a16:creationId xmlns:a16="http://schemas.microsoft.com/office/drawing/2014/main" id="{B564AED3-0B06-C60A-BED0-EFADFB073E6A}"/>
              </a:ext>
            </a:extLst>
          </p:cNvPr>
          <p:cNvSpPr txBox="1"/>
          <p:nvPr/>
        </p:nvSpPr>
        <p:spPr>
          <a:xfrm>
            <a:off x="531340" y="887787"/>
            <a:ext cx="11084011" cy="2585323"/>
          </a:xfrm>
          <a:prstGeom prst="rect">
            <a:avLst/>
          </a:prstGeom>
          <a:noFill/>
        </p:spPr>
        <p:txBody>
          <a:bodyPr wrap="square">
            <a:spAutoFit/>
          </a:bodyPr>
          <a:lstStyle/>
          <a:p>
            <a:r>
              <a:rPr lang="en-US" dirty="0">
                <a:effectLst/>
                <a:latin typeface="Proxima Nova" panose="02000506030000020004" pitchFamily="2" charset="0"/>
              </a:rPr>
              <a:t>“I am not much of a romantic person, but I knew </a:t>
            </a:r>
            <a:r>
              <a:rPr lang="en-US" dirty="0" err="1">
                <a:effectLst/>
                <a:latin typeface="Proxima Nova" panose="02000506030000020004" pitchFamily="2" charset="0"/>
              </a:rPr>
              <a:t>Kamy</a:t>
            </a:r>
            <a:r>
              <a:rPr lang="en-US" dirty="0">
                <a:effectLst/>
                <a:latin typeface="Proxima Nova" panose="02000506030000020004" pitchFamily="2" charset="0"/>
              </a:rPr>
              <a:t> wanted to do something like that,” Miller said. “I knew she had been kind of looking forward to a spotlight dance. I thought it was kind of sweet.” </a:t>
            </a:r>
          </a:p>
          <a:p>
            <a:endParaRPr lang="en-US" dirty="0">
              <a:effectLst/>
              <a:latin typeface="Proxima Nova" panose="02000506030000020004" pitchFamily="2" charset="0"/>
            </a:endParaRPr>
          </a:p>
          <a:p>
            <a:r>
              <a:rPr lang="en-US" dirty="0">
                <a:effectLst/>
                <a:latin typeface="Proxima Nova" panose="02000506030000020004" pitchFamily="2" charset="0"/>
              </a:rPr>
              <a:t>The rave lights in the cafeteria might not have been Miller’s idea of a romantic spotlight dance, but the small lights from his nearby friends made for an even better one than the couple could have hoped for. </a:t>
            </a:r>
          </a:p>
          <a:p>
            <a:endParaRPr lang="en-US" dirty="0">
              <a:effectLst/>
              <a:latin typeface="Proxima Nova" panose="02000506030000020004" pitchFamily="2" charset="0"/>
            </a:endParaRPr>
          </a:p>
          <a:p>
            <a:r>
              <a:rPr lang="en-US" dirty="0">
                <a:effectLst/>
                <a:latin typeface="Proxima Nova" panose="02000506030000020004" pitchFamily="2" charset="0"/>
              </a:rPr>
              <a:t>“It wasn’t as romantic as they portray a spotlight dance to be although it was probably better than doing it in front of the whole school,” Hannigan said. “It wasn’t as much a moment between Seth and I as a nice little group moment. It was really sweet our friends decided to take us out there and do that.” </a:t>
            </a:r>
          </a:p>
        </p:txBody>
      </p:sp>
    </p:spTree>
    <p:extLst>
      <p:ext uri="{BB962C8B-B14F-4D97-AF65-F5344CB8AC3E}">
        <p14:creationId xmlns:p14="http://schemas.microsoft.com/office/powerpoint/2010/main" val="2088580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6C40C3AE-93B0-EA29-6C3B-F35FAA43711C}"/>
              </a:ext>
            </a:extLst>
          </p:cNvPr>
          <p:cNvSpPr txBox="1"/>
          <p:nvPr/>
        </p:nvSpPr>
        <p:spPr>
          <a:xfrm>
            <a:off x="2421924" y="7970108"/>
            <a:ext cx="184731" cy="369332"/>
          </a:xfrm>
          <a:prstGeom prst="rect">
            <a:avLst/>
          </a:prstGeom>
          <a:noFill/>
        </p:spPr>
        <p:txBody>
          <a:bodyPr wrap="none" rtlCol="0">
            <a:spAutoFit/>
          </a:bodyPr>
          <a:lstStyle/>
          <a:p>
            <a:endParaRPr lang="en-US" dirty="0"/>
          </a:p>
        </p:txBody>
      </p:sp>
      <p:pic>
        <p:nvPicPr>
          <p:cNvPr id="8" name="Picture 7" descr="A couple of people standing in the dark&#10;&#10;Description automatically generated">
            <a:extLst>
              <a:ext uri="{FF2B5EF4-FFF2-40B4-BE49-F238E27FC236}">
                <a16:creationId xmlns:a16="http://schemas.microsoft.com/office/drawing/2014/main" id="{96A286E5-7412-837F-943A-46B4D6A5343A}"/>
              </a:ext>
            </a:extLst>
          </p:cNvPr>
          <p:cNvPicPr>
            <a:picLocks noChangeAspect="1"/>
          </p:cNvPicPr>
          <p:nvPr/>
        </p:nvPicPr>
        <p:blipFill>
          <a:blip r:embed="rId2"/>
          <a:stretch>
            <a:fillRect/>
          </a:stretch>
        </p:blipFill>
        <p:spPr>
          <a:xfrm>
            <a:off x="1443910" y="0"/>
            <a:ext cx="10122015" cy="6748010"/>
          </a:xfrm>
          <a:prstGeom prst="rect">
            <a:avLst/>
          </a:prstGeom>
        </p:spPr>
      </p:pic>
    </p:spTree>
    <p:extLst>
      <p:ext uri="{BB962C8B-B14F-4D97-AF65-F5344CB8AC3E}">
        <p14:creationId xmlns:p14="http://schemas.microsoft.com/office/powerpoint/2010/main" val="34795248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3867608" y="5438161"/>
            <a:ext cx="12738538" cy="3291400"/>
          </a:xfrm>
        </p:spPr>
        <p:txBody>
          <a:bodyPr>
            <a:normAutofit/>
          </a:bodyPr>
          <a:lstStyle/>
          <a:p>
            <a:r>
              <a:rPr lang="en-US" sz="13000" dirty="0">
                <a:latin typeface="Proxima Nova Black" panose="02000506030000020004" pitchFamily="2" charset="0"/>
              </a:rPr>
              <a:t>NEW WAY</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17</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140850" y="1982102"/>
            <a:ext cx="8769269" cy="2256265"/>
          </a:xfrm>
          <a:prstGeom prst="rect">
            <a:avLst/>
          </a:prstGeom>
        </p:spPr>
        <p:txBody>
          <a:bodyPr vert="horz" lIns="91440" tIns="45720" rIns="91440" bIns="45720" rtlCol="0" anchor="t">
            <a:normAutofit fontScale="92500" lnSpcReduction="20000"/>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What’s the story? </a:t>
            </a:r>
          </a:p>
          <a:p>
            <a:r>
              <a:rPr lang="en-US" sz="3200" dirty="0"/>
              <a:t>How can I tell the story of __ in a new way?</a:t>
            </a:r>
          </a:p>
          <a:p>
            <a:r>
              <a:rPr lang="en-US" sz="3200" dirty="0"/>
              <a:t>Where can I take my reader somewhere they’ve never been before?</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OLD STORY </a:t>
            </a:r>
          </a:p>
        </p:txBody>
      </p:sp>
    </p:spTree>
    <p:extLst>
      <p:ext uri="{BB962C8B-B14F-4D97-AF65-F5344CB8AC3E}">
        <p14:creationId xmlns:p14="http://schemas.microsoft.com/office/powerpoint/2010/main" val="1429730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ollage of a group of people&#10;&#10;Description automatically generated">
            <a:extLst>
              <a:ext uri="{FF2B5EF4-FFF2-40B4-BE49-F238E27FC236}">
                <a16:creationId xmlns:a16="http://schemas.microsoft.com/office/drawing/2014/main" id="{06946DE3-46C0-C7DF-C1FC-4422F8151352}"/>
              </a:ext>
            </a:extLst>
          </p:cNvPr>
          <p:cNvPicPr>
            <a:picLocks noChangeAspect="1"/>
          </p:cNvPicPr>
          <p:nvPr/>
        </p:nvPicPr>
        <p:blipFill>
          <a:blip r:embed="rId2"/>
          <a:stretch>
            <a:fillRect/>
          </a:stretch>
        </p:blipFill>
        <p:spPr>
          <a:xfrm>
            <a:off x="1323202" y="171278"/>
            <a:ext cx="9773165" cy="6515443"/>
          </a:xfrm>
          <a:prstGeom prst="rect">
            <a:avLst/>
          </a:prstGeom>
        </p:spPr>
      </p:pic>
    </p:spTree>
    <p:extLst>
      <p:ext uri="{BB962C8B-B14F-4D97-AF65-F5344CB8AC3E}">
        <p14:creationId xmlns:p14="http://schemas.microsoft.com/office/powerpoint/2010/main" val="2237553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EE30D09-87BC-F334-32FA-36CD5304B9E9}"/>
              </a:ext>
            </a:extLst>
          </p:cNvPr>
          <p:cNvSpPr>
            <a:spLocks noGrp="1"/>
          </p:cNvSpPr>
          <p:nvPr>
            <p:ph type="ftr" sz="quarter" idx="11"/>
          </p:nvPr>
        </p:nvSpPr>
        <p:spPr/>
        <p:txBody>
          <a:bodyPr/>
          <a:lstStyle/>
          <a:p>
            <a:r>
              <a:rPr lang="en-US" dirty="0"/>
              <a:t>The Lead</a:t>
            </a:r>
          </a:p>
        </p:txBody>
      </p:sp>
      <p:sp>
        <p:nvSpPr>
          <p:cNvPr id="4" name="Slide Number Placeholder 3">
            <a:extLst>
              <a:ext uri="{FF2B5EF4-FFF2-40B4-BE49-F238E27FC236}">
                <a16:creationId xmlns:a16="http://schemas.microsoft.com/office/drawing/2014/main" id="{E9A40CE7-B740-3AB3-9380-074E76CC5003}"/>
              </a:ext>
            </a:extLst>
          </p:cNvPr>
          <p:cNvSpPr>
            <a:spLocks noGrp="1"/>
          </p:cNvSpPr>
          <p:nvPr>
            <p:ph type="sldNum" sz="quarter" idx="12"/>
          </p:nvPr>
        </p:nvSpPr>
        <p:spPr/>
        <p:txBody>
          <a:bodyPr/>
          <a:lstStyle/>
          <a:p>
            <a:fld id="{6E91CC32-6A6B-4E2E-BBA1-6864F305DA26}" type="slidenum">
              <a:rPr lang="en-US" smtClean="0"/>
              <a:t>19</a:t>
            </a:fld>
            <a:endParaRPr lang="en-US"/>
          </a:p>
        </p:txBody>
      </p:sp>
      <p:sp>
        <p:nvSpPr>
          <p:cNvPr id="6" name="TextBox 5">
            <a:extLst>
              <a:ext uri="{FF2B5EF4-FFF2-40B4-BE49-F238E27FC236}">
                <a16:creationId xmlns:a16="http://schemas.microsoft.com/office/drawing/2014/main" id="{A4A3C2A5-BB37-A13F-69BD-6EDC5BDAC79A}"/>
              </a:ext>
            </a:extLst>
          </p:cNvPr>
          <p:cNvSpPr txBox="1"/>
          <p:nvPr/>
        </p:nvSpPr>
        <p:spPr>
          <a:xfrm>
            <a:off x="1480442" y="1706946"/>
            <a:ext cx="10138393" cy="3785652"/>
          </a:xfrm>
          <a:prstGeom prst="rect">
            <a:avLst/>
          </a:prstGeom>
          <a:noFill/>
        </p:spPr>
        <p:txBody>
          <a:bodyPr wrap="square">
            <a:spAutoFit/>
          </a:bodyPr>
          <a:lstStyle/>
          <a:p>
            <a:r>
              <a:rPr lang="en-US" sz="4800" dirty="0">
                <a:effectLst/>
                <a:latin typeface="Proxima Nova" panose="02000506030000020004" pitchFamily="2" charset="0"/>
              </a:rPr>
              <a:t>Betty bought a bit of bitter butter, and Betty brought bounties of blinding talent. Betty might not be in improv, but they sure seem to talk about her a lot in vocal warm ups.</a:t>
            </a:r>
          </a:p>
        </p:txBody>
      </p:sp>
      <p:sp>
        <p:nvSpPr>
          <p:cNvPr id="9" name="Title 1">
            <a:extLst>
              <a:ext uri="{FF2B5EF4-FFF2-40B4-BE49-F238E27FC236}">
                <a16:creationId xmlns:a16="http://schemas.microsoft.com/office/drawing/2014/main" id="{6FAD3211-D84C-7178-2593-666B2BA337B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LEAD</a:t>
            </a:r>
          </a:p>
        </p:txBody>
      </p:sp>
    </p:spTree>
    <p:extLst>
      <p:ext uri="{BB962C8B-B14F-4D97-AF65-F5344CB8AC3E}">
        <p14:creationId xmlns:p14="http://schemas.microsoft.com/office/powerpoint/2010/main" val="1697118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F1853A3-1F08-5E8C-4063-A0E4FB257048}"/>
              </a:ext>
            </a:extLst>
          </p:cNvPr>
          <p:cNvSpPr>
            <a:spLocks noGrp="1"/>
          </p:cNvSpPr>
          <p:nvPr>
            <p:ph type="sldNum" sz="quarter" idx="12"/>
          </p:nvPr>
        </p:nvSpPr>
        <p:spPr/>
        <p:txBody>
          <a:bodyPr/>
          <a:lstStyle/>
          <a:p>
            <a:fld id="{6E91CC32-6A6B-4E2E-BBA1-6864F305DA26}" type="slidenum">
              <a:rPr lang="en-US" smtClean="0"/>
              <a:t>20</a:t>
            </a:fld>
            <a:endParaRPr lang="en-US"/>
          </a:p>
        </p:txBody>
      </p:sp>
      <p:sp>
        <p:nvSpPr>
          <p:cNvPr id="7" name="TextBox 6">
            <a:extLst>
              <a:ext uri="{FF2B5EF4-FFF2-40B4-BE49-F238E27FC236}">
                <a16:creationId xmlns:a16="http://schemas.microsoft.com/office/drawing/2014/main" id="{C44B9CF0-970E-0EB3-1B00-179F43165BC4}"/>
              </a:ext>
            </a:extLst>
          </p:cNvPr>
          <p:cNvSpPr txBox="1"/>
          <p:nvPr/>
        </p:nvSpPr>
        <p:spPr>
          <a:xfrm>
            <a:off x="566351" y="296563"/>
            <a:ext cx="11059297" cy="6740307"/>
          </a:xfrm>
          <a:prstGeom prst="rect">
            <a:avLst/>
          </a:prstGeom>
          <a:noFill/>
        </p:spPr>
        <p:txBody>
          <a:bodyPr wrap="square" rtlCol="0">
            <a:spAutoFit/>
          </a:bodyPr>
          <a:lstStyle/>
          <a:p>
            <a:r>
              <a:rPr lang="en-US" dirty="0">
                <a:effectLst/>
                <a:latin typeface="Proxima Nova" panose="02000506030000020004" pitchFamily="2" charset="0"/>
              </a:rPr>
              <a:t>Sophomore Alyssa </a:t>
            </a:r>
            <a:r>
              <a:rPr lang="en-US" dirty="0" err="1">
                <a:effectLst/>
                <a:latin typeface="Proxima Nova" panose="02000506030000020004" pitchFamily="2" charset="0"/>
              </a:rPr>
              <a:t>Briles</a:t>
            </a:r>
            <a:r>
              <a:rPr lang="en-US" dirty="0">
                <a:effectLst/>
                <a:latin typeface="Proxima Nova" panose="02000506030000020004" pitchFamily="2" charset="0"/>
              </a:rPr>
              <a:t> warmed up before her audition for the improv troupe in August.</a:t>
            </a:r>
          </a:p>
          <a:p>
            <a:endParaRPr lang="en-US" dirty="0">
              <a:effectLst/>
              <a:latin typeface="Proxima Nova" panose="02000506030000020004" pitchFamily="2" charset="0"/>
            </a:endParaRPr>
          </a:p>
          <a:p>
            <a:r>
              <a:rPr lang="en-US" dirty="0">
                <a:effectLst/>
                <a:latin typeface="Proxima Nova" panose="02000506030000020004" pitchFamily="2" charset="0"/>
              </a:rPr>
              <a:t>“Improv allows me to be myself on stage, and I get to make people laugh,” Briles said. “I love how anytime we have an improv show it’s always a night full of laughter.”</a:t>
            </a:r>
          </a:p>
          <a:p>
            <a:endParaRPr lang="en-US" dirty="0">
              <a:effectLst/>
              <a:latin typeface="Proxima Nova" panose="02000506030000020004" pitchFamily="2" charset="0"/>
            </a:endParaRPr>
          </a:p>
          <a:p>
            <a:r>
              <a:rPr lang="en-US" dirty="0">
                <a:effectLst/>
                <a:latin typeface="Proxima Nova" panose="02000506030000020004" pitchFamily="2" charset="0"/>
              </a:rPr>
              <a:t>On </a:t>
            </a:r>
            <a:r>
              <a:rPr lang="en-US" dirty="0">
                <a:solidFill>
                  <a:srgbClr val="FF0000"/>
                </a:solidFill>
                <a:effectLst/>
                <a:latin typeface="Proxima Nova" panose="02000506030000020004" pitchFamily="2" charset="0"/>
              </a:rPr>
              <a:t>Aug. 24, </a:t>
            </a:r>
            <a:r>
              <a:rPr lang="en-US" dirty="0">
                <a:effectLst/>
                <a:latin typeface="Proxima Nova" panose="02000506030000020004" pitchFamily="2" charset="0"/>
              </a:rPr>
              <a:t>theater held open auditions for the improv troupe.</a:t>
            </a:r>
          </a:p>
          <a:p>
            <a:endParaRPr lang="en-US" dirty="0">
              <a:effectLst/>
              <a:latin typeface="Proxima Nova" panose="02000506030000020004" pitchFamily="2" charset="0"/>
            </a:endParaRPr>
          </a:p>
          <a:p>
            <a:r>
              <a:rPr lang="en-US" dirty="0">
                <a:effectLst/>
                <a:latin typeface="Proxima Nova" panose="02000506030000020004" pitchFamily="2" charset="0"/>
              </a:rPr>
              <a:t>“It’s all made up on the spot. Before an audition, I try to stay as calm as possible because if I’m not I end up doing really bad at the audition. I like to prepare by thinking of possible solutions,” </a:t>
            </a:r>
            <a:r>
              <a:rPr lang="en-US" dirty="0" err="1">
                <a:effectLst/>
                <a:latin typeface="Proxima Nova" panose="02000506030000020004" pitchFamily="2" charset="0"/>
              </a:rPr>
              <a:t>Briles</a:t>
            </a:r>
            <a:r>
              <a:rPr lang="en-US" dirty="0">
                <a:effectLst/>
                <a:latin typeface="Proxima Nova" panose="02000506030000020004" pitchFamily="2" charset="0"/>
              </a:rPr>
              <a:t> said.</a:t>
            </a:r>
          </a:p>
          <a:p>
            <a:endParaRPr lang="en-US" dirty="0">
              <a:effectLst/>
              <a:latin typeface="Proxima Nova" panose="02000506030000020004" pitchFamily="2" charset="0"/>
            </a:endParaRPr>
          </a:p>
          <a:p>
            <a:r>
              <a:rPr lang="en-US" dirty="0">
                <a:effectLst/>
                <a:latin typeface="Proxima Nova" panose="02000506030000020004" pitchFamily="2" charset="0"/>
              </a:rPr>
              <a:t>She walked on stage, in a shy voice se announced her name and got started. Walking like a monster, she was timid at first, but when she spotted the smiling faces of her friends she opened up.</a:t>
            </a:r>
          </a:p>
          <a:p>
            <a:endParaRPr lang="en-US" dirty="0">
              <a:effectLst/>
              <a:latin typeface="Proxima Nova" panose="02000506030000020004" pitchFamily="2" charset="0"/>
            </a:endParaRPr>
          </a:p>
          <a:p>
            <a:r>
              <a:rPr lang="en-US" dirty="0">
                <a:effectLst/>
                <a:latin typeface="Proxima Nova" panose="02000506030000020004" pitchFamily="2" charset="0"/>
              </a:rPr>
              <a:t>“It felt like a familiar place. I could be myself,” she said.</a:t>
            </a:r>
          </a:p>
          <a:p>
            <a:endParaRPr lang="en-US" dirty="0">
              <a:effectLst/>
              <a:latin typeface="Proxima Nova" panose="02000506030000020004" pitchFamily="2" charset="0"/>
            </a:endParaRPr>
          </a:p>
          <a:p>
            <a:r>
              <a:rPr lang="en-US" dirty="0">
                <a:effectLst/>
                <a:latin typeface="Proxima Nova" panose="02000506030000020004" pitchFamily="2" charset="0"/>
              </a:rPr>
              <a:t>She began to grin and completed the rest of her audition, she quickly transitioned from one concept to the next. Quickly, her time was up and she walks back off the stage.</a:t>
            </a:r>
          </a:p>
          <a:p>
            <a:endParaRPr lang="en-US" dirty="0">
              <a:effectLst/>
              <a:latin typeface="Proxima Nova" panose="02000506030000020004" pitchFamily="2" charset="0"/>
            </a:endParaRPr>
          </a:p>
          <a:p>
            <a:r>
              <a:rPr lang="en-US" dirty="0">
                <a:effectLst/>
                <a:latin typeface="Proxima Nova" panose="02000506030000020004" pitchFamily="2" charset="0"/>
              </a:rPr>
              <a:t>“I felt ready for the audition, I felt more ready [than last year]. I got to have so much fun, I couldn’t stop</a:t>
            </a:r>
          </a:p>
          <a:p>
            <a:r>
              <a:rPr lang="en-US" dirty="0">
                <a:effectLst/>
                <a:latin typeface="Proxima Nova" panose="02000506030000020004" pitchFamily="2" charset="0"/>
              </a:rPr>
              <a:t>laughing,” </a:t>
            </a:r>
            <a:r>
              <a:rPr lang="en-US" dirty="0" err="1">
                <a:effectLst/>
                <a:latin typeface="Proxima Nova" panose="02000506030000020004" pitchFamily="2" charset="0"/>
              </a:rPr>
              <a:t>Briles</a:t>
            </a:r>
            <a:r>
              <a:rPr lang="en-US" dirty="0">
                <a:effectLst/>
                <a:latin typeface="Proxima Nova" panose="02000506030000020004" pitchFamily="2" charset="0"/>
              </a:rPr>
              <a:t> said.</a:t>
            </a:r>
          </a:p>
          <a:p>
            <a:endParaRPr lang="en-US" dirty="0">
              <a:effectLst/>
              <a:latin typeface="Proxima Nova" panose="02000506030000020004" pitchFamily="2" charset="0"/>
            </a:endParaRPr>
          </a:p>
          <a:p>
            <a:r>
              <a:rPr lang="en-US" dirty="0">
                <a:effectLst/>
                <a:latin typeface="Proxima Nova" panose="02000506030000020004" pitchFamily="2" charset="0"/>
              </a:rPr>
              <a:t>Later, </a:t>
            </a:r>
            <a:r>
              <a:rPr lang="en-US" dirty="0" err="1">
                <a:effectLst/>
                <a:latin typeface="Proxima Nova" panose="02000506030000020004" pitchFamily="2" charset="0"/>
              </a:rPr>
              <a:t>Briles</a:t>
            </a:r>
            <a:r>
              <a:rPr lang="en-US" dirty="0">
                <a:effectLst/>
                <a:latin typeface="Proxima Nova" panose="02000506030000020004" pitchFamily="2" charset="0"/>
              </a:rPr>
              <a:t> received news: she made the team. “I hope that in the future the improv troupe becomes more known to people in the school and that more people want to join,” </a:t>
            </a:r>
            <a:r>
              <a:rPr lang="en-US" dirty="0" err="1">
                <a:effectLst/>
                <a:latin typeface="Proxima Nova" panose="02000506030000020004" pitchFamily="2" charset="0"/>
              </a:rPr>
              <a:t>Briles</a:t>
            </a:r>
            <a:r>
              <a:rPr lang="en-US" dirty="0">
                <a:effectLst/>
                <a:latin typeface="Proxima Nova" panose="02000506030000020004" pitchFamily="2" charset="0"/>
              </a:rPr>
              <a:t> said.</a:t>
            </a:r>
          </a:p>
          <a:p>
            <a:endParaRPr lang="en-US" dirty="0">
              <a:latin typeface="Proxima Nova" panose="02000506030000020004" pitchFamily="2" charset="0"/>
            </a:endParaRPr>
          </a:p>
        </p:txBody>
      </p:sp>
    </p:spTree>
    <p:extLst>
      <p:ext uri="{BB962C8B-B14F-4D97-AF65-F5344CB8AC3E}">
        <p14:creationId xmlns:p14="http://schemas.microsoft.com/office/powerpoint/2010/main" val="3040231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268973" y="5368713"/>
            <a:ext cx="16659014" cy="3291400"/>
          </a:xfrm>
        </p:spPr>
        <p:txBody>
          <a:bodyPr>
            <a:normAutofit/>
          </a:bodyPr>
          <a:lstStyle/>
          <a:p>
            <a:r>
              <a:rPr lang="en-US" sz="13000" dirty="0">
                <a:latin typeface="Proxima Nova Black" panose="02000506030000020004" pitchFamily="2" charset="0"/>
              </a:rPr>
              <a:t>IN A FUN WAY</a:t>
            </a:r>
          </a:p>
        </p:txBody>
      </p:sp>
      <p:sp>
        <p:nvSpPr>
          <p:cNvPr id="5" name="Footer Placeholder 4">
            <a:extLst>
              <a:ext uri="{FF2B5EF4-FFF2-40B4-BE49-F238E27FC236}">
                <a16:creationId xmlns:a16="http://schemas.microsoft.com/office/drawing/2014/main" id="{976F1630-2266-3200-BE04-E14947319FF7}"/>
              </a:ext>
            </a:extLst>
          </p:cNvPr>
          <p:cNvSpPr>
            <a:spLocks noGrp="1"/>
          </p:cNvSpPr>
          <p:nvPr>
            <p:ph type="ftr" sz="quarter" idx="11"/>
          </p:nvPr>
        </p:nvSpPr>
        <p:spPr/>
        <p:txBody>
          <a:bodyPr/>
          <a:lstStyle/>
          <a:p>
            <a:r>
              <a:rPr lang="en-US" dirty="0"/>
              <a:t>Interview</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21</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944039" y="1673544"/>
            <a:ext cx="9459912" cy="3071451"/>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000" dirty="0"/>
              <a:t>        Find a theme</a:t>
            </a:r>
          </a:p>
          <a:p>
            <a:r>
              <a:rPr lang="en-US" sz="4000" dirty="0"/>
              <a:t>              Find a universal</a:t>
            </a:r>
          </a:p>
          <a:p>
            <a:r>
              <a:rPr lang="en-US" sz="4000" dirty="0"/>
              <a:t>Creative writing</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33610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TELL STORIES</a:t>
            </a:r>
          </a:p>
        </p:txBody>
      </p:sp>
    </p:spTree>
    <p:extLst>
      <p:ext uri="{BB962C8B-B14F-4D97-AF65-F5344CB8AC3E}">
        <p14:creationId xmlns:p14="http://schemas.microsoft.com/office/powerpoint/2010/main" val="428593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2BEAB6-F254-30B8-E006-C06F559A6312}"/>
              </a:ext>
            </a:extLst>
          </p:cNvPr>
          <p:cNvSpPr>
            <a:spLocks noGrp="1"/>
          </p:cNvSpPr>
          <p:nvPr>
            <p:ph type="sldNum" sz="quarter" idx="12"/>
          </p:nvPr>
        </p:nvSpPr>
        <p:spPr/>
        <p:txBody>
          <a:bodyPr/>
          <a:lstStyle/>
          <a:p>
            <a:fld id="{6E91CC32-6A6B-4E2E-BBA1-6864F305DA26}" type="slidenum">
              <a:rPr lang="en-US" smtClean="0"/>
              <a:t>22</a:t>
            </a:fld>
            <a:endParaRPr lang="en-US"/>
          </a:p>
        </p:txBody>
      </p:sp>
      <p:sp>
        <p:nvSpPr>
          <p:cNvPr id="7" name="Title 1">
            <a:extLst>
              <a:ext uri="{FF2B5EF4-FFF2-40B4-BE49-F238E27FC236}">
                <a16:creationId xmlns:a16="http://schemas.microsoft.com/office/drawing/2014/main" id="{6E92F198-A3F8-2170-3E5B-CDB213B63E84}"/>
              </a:ext>
            </a:extLst>
          </p:cNvPr>
          <p:cNvSpPr txBox="1">
            <a:spLocks/>
          </p:cNvSpPr>
          <p:nvPr/>
        </p:nvSpPr>
        <p:spPr>
          <a:xfrm>
            <a:off x="234683" y="-55409"/>
            <a:ext cx="11792858" cy="223019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1500" dirty="0">
                <a:latin typeface="Proxima Nova" panose="02000506030000020004" pitchFamily="2" charset="0"/>
              </a:rPr>
              <a:t>After the Sky Fell</a:t>
            </a:r>
          </a:p>
        </p:txBody>
      </p:sp>
      <p:pic>
        <p:nvPicPr>
          <p:cNvPr id="8" name="Picture 7">
            <a:extLst>
              <a:ext uri="{FF2B5EF4-FFF2-40B4-BE49-F238E27FC236}">
                <a16:creationId xmlns:a16="http://schemas.microsoft.com/office/drawing/2014/main" id="{803E558E-75EB-0057-AD10-D7E1B84CCADF}"/>
              </a:ext>
            </a:extLst>
          </p:cNvPr>
          <p:cNvPicPr>
            <a:picLocks noChangeAspect="1"/>
          </p:cNvPicPr>
          <p:nvPr/>
        </p:nvPicPr>
        <p:blipFill>
          <a:blip r:embed="rId2"/>
          <a:stretch>
            <a:fillRect/>
          </a:stretch>
        </p:blipFill>
        <p:spPr>
          <a:xfrm>
            <a:off x="316649" y="1730142"/>
            <a:ext cx="7142025" cy="4547090"/>
          </a:xfrm>
          <a:prstGeom prst="rect">
            <a:avLst/>
          </a:prstGeom>
        </p:spPr>
      </p:pic>
      <p:sp>
        <p:nvSpPr>
          <p:cNvPr id="9" name="Rectangle 8">
            <a:extLst>
              <a:ext uri="{FF2B5EF4-FFF2-40B4-BE49-F238E27FC236}">
                <a16:creationId xmlns:a16="http://schemas.microsoft.com/office/drawing/2014/main" id="{697DABA8-556A-2026-581D-1B3B08163E84}"/>
              </a:ext>
            </a:extLst>
          </p:cNvPr>
          <p:cNvSpPr/>
          <p:nvPr/>
        </p:nvSpPr>
        <p:spPr>
          <a:xfrm>
            <a:off x="7685903" y="1728557"/>
            <a:ext cx="3932932" cy="3231654"/>
          </a:xfrm>
          <a:prstGeom prst="rect">
            <a:avLst/>
          </a:prstGeom>
        </p:spPr>
        <p:txBody>
          <a:bodyPr wrap="square">
            <a:spAutoFit/>
          </a:bodyPr>
          <a:lstStyle/>
          <a:p>
            <a:r>
              <a:rPr lang="en-US" dirty="0"/>
              <a:t>Tampa Bay Times photo: Chris </a:t>
            </a:r>
            <a:r>
              <a:rPr lang="en-US" dirty="0" err="1"/>
              <a:t>Zuppa</a:t>
            </a:r>
            <a:endParaRPr lang="en-US" dirty="0"/>
          </a:p>
          <a:p>
            <a:r>
              <a:rPr lang="en-US" sz="2400" dirty="0"/>
              <a:t>The loneliness of the overnight shift at a </a:t>
            </a:r>
            <a:r>
              <a:rPr lang="en-US" sz="2400" dirty="0" err="1"/>
              <a:t>Suncoast</a:t>
            </a:r>
            <a:r>
              <a:rPr lang="en-US" sz="2400" dirty="0"/>
              <a:t> Parkway toll booth: Lloyd Blair, 71, sits back and waits for the next driver to come by his station.</a:t>
            </a:r>
          </a:p>
        </p:txBody>
      </p:sp>
    </p:spTree>
    <p:extLst>
      <p:ext uri="{BB962C8B-B14F-4D97-AF65-F5344CB8AC3E}">
        <p14:creationId xmlns:p14="http://schemas.microsoft.com/office/powerpoint/2010/main" val="40060729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F1853A3-1F08-5E8C-4063-A0E4FB257048}"/>
              </a:ext>
            </a:extLst>
          </p:cNvPr>
          <p:cNvSpPr>
            <a:spLocks noGrp="1"/>
          </p:cNvSpPr>
          <p:nvPr>
            <p:ph type="sldNum" sz="quarter" idx="12"/>
          </p:nvPr>
        </p:nvSpPr>
        <p:spPr/>
        <p:txBody>
          <a:bodyPr/>
          <a:lstStyle/>
          <a:p>
            <a:fld id="{6E91CC32-6A6B-4E2E-BBA1-6864F305DA26}" type="slidenum">
              <a:rPr lang="en-US" smtClean="0"/>
              <a:t>23</a:t>
            </a:fld>
            <a:endParaRPr lang="en-US"/>
          </a:p>
        </p:txBody>
      </p:sp>
      <p:sp>
        <p:nvSpPr>
          <p:cNvPr id="2" name="Title 1">
            <a:extLst>
              <a:ext uri="{FF2B5EF4-FFF2-40B4-BE49-F238E27FC236}">
                <a16:creationId xmlns:a16="http://schemas.microsoft.com/office/drawing/2014/main" id="{509AE12D-03A5-5012-F313-96D43E6CDC9B}"/>
              </a:ext>
            </a:extLst>
          </p:cNvPr>
          <p:cNvSpPr txBox="1">
            <a:spLocks/>
          </p:cNvSpPr>
          <p:nvPr/>
        </p:nvSpPr>
        <p:spPr>
          <a:xfrm>
            <a:off x="151854" y="184782"/>
            <a:ext cx="8041440" cy="1442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3600"/>
              <a:t>After the Sky Fell</a:t>
            </a:r>
            <a:endParaRPr lang="en-US" sz="3600" dirty="0"/>
          </a:p>
        </p:txBody>
      </p:sp>
      <p:sp>
        <p:nvSpPr>
          <p:cNvPr id="3" name="Rectangle 2">
            <a:extLst>
              <a:ext uri="{FF2B5EF4-FFF2-40B4-BE49-F238E27FC236}">
                <a16:creationId xmlns:a16="http://schemas.microsoft.com/office/drawing/2014/main" id="{392DDB89-AE10-F7E6-7D56-D14769826E7A}"/>
              </a:ext>
            </a:extLst>
          </p:cNvPr>
          <p:cNvSpPr/>
          <p:nvPr/>
        </p:nvSpPr>
        <p:spPr>
          <a:xfrm>
            <a:off x="151854" y="697356"/>
            <a:ext cx="11252097" cy="6524863"/>
          </a:xfrm>
          <a:prstGeom prst="rect">
            <a:avLst/>
          </a:prstGeom>
        </p:spPr>
        <p:txBody>
          <a:bodyPr wrap="square">
            <a:spAutoFit/>
          </a:bodyPr>
          <a:lstStyle/>
          <a:p>
            <a:r>
              <a:rPr lang="en-US" sz="2000" dirty="0"/>
              <a:t>The few drivers on this dark, lonely stretch of the </a:t>
            </a:r>
            <a:r>
              <a:rPr lang="en-US" sz="2000" dirty="0" err="1"/>
              <a:t>Suncoast</a:t>
            </a:r>
            <a:r>
              <a:rPr lang="en-US" sz="2000" dirty="0"/>
              <a:t> Parkway in Pasco County pull up to the toll booth, hand their dollars to Lloyd Blair and then speed away. None of them knows why the old man sits here, night after night, working the graveyard shift.</a:t>
            </a:r>
          </a:p>
          <a:p>
            <a:endParaRPr lang="en-US" sz="2000" dirty="0"/>
          </a:p>
          <a:p>
            <a:r>
              <a:rPr lang="en-US" sz="2000" dirty="0"/>
              <a:t>Well, here's why:</a:t>
            </a:r>
          </a:p>
          <a:p>
            <a:endParaRPr lang="en-US" sz="2000" dirty="0"/>
          </a:p>
          <a:p>
            <a:r>
              <a:rPr lang="en-US" sz="2000" dirty="0"/>
              <a:t>Because years ago, on a freezing winter night at a party in Queens, N.Y., he met a woman named Millie.</a:t>
            </a:r>
          </a:p>
          <a:p>
            <a:endParaRPr lang="en-US" sz="2000" dirty="0"/>
          </a:p>
          <a:p>
            <a:r>
              <a:rPr lang="en-US" sz="2000" dirty="0"/>
              <a:t>Because he fell in love with her brown hair and wide eyes and 100-watt smile.</a:t>
            </a:r>
          </a:p>
          <a:p>
            <a:endParaRPr lang="en-US" sz="2000" dirty="0"/>
          </a:p>
          <a:p>
            <a:r>
              <a:rPr lang="en-US" sz="2000" dirty="0"/>
              <a:t>Because they got married, moved to Staten Island, had a son and worked for decades in Manhattan; she as an accountant, he as a banker.</a:t>
            </a:r>
          </a:p>
          <a:p>
            <a:endParaRPr lang="en-US" sz="2000" dirty="0"/>
          </a:p>
          <a:p>
            <a:r>
              <a:rPr lang="en-US" sz="2000" dirty="0"/>
              <a:t>Because it had been their dream to retire to Florida, and so they saved all their lives to make it possible.</a:t>
            </a:r>
          </a:p>
          <a:p>
            <a:endParaRPr lang="en-US" sz="2000" dirty="0"/>
          </a:p>
          <a:p>
            <a:r>
              <a:rPr lang="en-US" sz="2000" dirty="0"/>
              <a:t>Because, just as they began to talk of leaving New York and heading south, she was diagnosed with breast cancer, and they spent their time and money traveling to New Jersey, San Diego and Mexico in search of a cure.</a:t>
            </a:r>
          </a:p>
          <a:p>
            <a:endParaRPr lang="en-US" dirty="0"/>
          </a:p>
        </p:txBody>
      </p:sp>
    </p:spTree>
    <p:extLst>
      <p:ext uri="{BB962C8B-B14F-4D97-AF65-F5344CB8AC3E}">
        <p14:creationId xmlns:p14="http://schemas.microsoft.com/office/powerpoint/2010/main" val="19284880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F1853A3-1F08-5E8C-4063-A0E4FB257048}"/>
              </a:ext>
            </a:extLst>
          </p:cNvPr>
          <p:cNvSpPr>
            <a:spLocks noGrp="1"/>
          </p:cNvSpPr>
          <p:nvPr>
            <p:ph type="sldNum" sz="quarter" idx="12"/>
          </p:nvPr>
        </p:nvSpPr>
        <p:spPr/>
        <p:txBody>
          <a:bodyPr/>
          <a:lstStyle/>
          <a:p>
            <a:fld id="{6E91CC32-6A6B-4E2E-BBA1-6864F305DA26}" type="slidenum">
              <a:rPr lang="en-US" smtClean="0"/>
              <a:t>24</a:t>
            </a:fld>
            <a:endParaRPr lang="en-US"/>
          </a:p>
        </p:txBody>
      </p:sp>
      <p:sp>
        <p:nvSpPr>
          <p:cNvPr id="2" name="Title 1">
            <a:extLst>
              <a:ext uri="{FF2B5EF4-FFF2-40B4-BE49-F238E27FC236}">
                <a16:creationId xmlns:a16="http://schemas.microsoft.com/office/drawing/2014/main" id="{509AE12D-03A5-5012-F313-96D43E6CDC9B}"/>
              </a:ext>
            </a:extLst>
          </p:cNvPr>
          <p:cNvSpPr txBox="1">
            <a:spLocks/>
          </p:cNvSpPr>
          <p:nvPr/>
        </p:nvSpPr>
        <p:spPr>
          <a:xfrm>
            <a:off x="151854" y="184782"/>
            <a:ext cx="8041440" cy="1442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3600" dirty="0"/>
              <a:t>After the Sky Fell</a:t>
            </a:r>
          </a:p>
        </p:txBody>
      </p:sp>
      <p:sp>
        <p:nvSpPr>
          <p:cNvPr id="3" name="Rectangle 2">
            <a:extLst>
              <a:ext uri="{FF2B5EF4-FFF2-40B4-BE49-F238E27FC236}">
                <a16:creationId xmlns:a16="http://schemas.microsoft.com/office/drawing/2014/main" id="{392DDB89-AE10-F7E6-7D56-D14769826E7A}"/>
              </a:ext>
            </a:extLst>
          </p:cNvPr>
          <p:cNvSpPr/>
          <p:nvPr/>
        </p:nvSpPr>
        <p:spPr>
          <a:xfrm>
            <a:off x="151854" y="906119"/>
            <a:ext cx="11252097" cy="4401205"/>
          </a:xfrm>
          <a:prstGeom prst="rect">
            <a:avLst/>
          </a:prstGeom>
        </p:spPr>
        <p:txBody>
          <a:bodyPr wrap="square">
            <a:spAutoFit/>
          </a:bodyPr>
          <a:lstStyle/>
          <a:p>
            <a:r>
              <a:rPr lang="en-US" sz="2000" dirty="0"/>
              <a:t>Because, in the end, they came to Florida anyway.</a:t>
            </a:r>
          </a:p>
          <a:p>
            <a:endParaRPr lang="en-US" sz="2000" dirty="0"/>
          </a:p>
          <a:p>
            <a:r>
              <a:rPr lang="en-US" sz="2000" dirty="0"/>
              <a:t>Because they finally bought a house in Spring Hill, although she was too weak that day to get out of the car.</a:t>
            </a:r>
          </a:p>
          <a:p>
            <a:endParaRPr lang="en-US" sz="2000" dirty="0"/>
          </a:p>
          <a:p>
            <a:r>
              <a:rPr lang="en-US" sz="2000" dirty="0"/>
              <a:t>Because she died nine days later on Jan. 5, 2002, a day "the whole sky fell," he says.</a:t>
            </a:r>
          </a:p>
          <a:p>
            <a:endParaRPr lang="en-US" sz="2000" dirty="0"/>
          </a:p>
          <a:p>
            <a:r>
              <a:rPr lang="en-US" sz="2000" dirty="0"/>
              <a:t>Because, after she was gone, he found himself alone and $100,000 in debt.</a:t>
            </a:r>
          </a:p>
          <a:p>
            <a:endParaRPr lang="en-US" sz="2000" dirty="0"/>
          </a:p>
          <a:p>
            <a:r>
              <a:rPr lang="en-US" sz="2000" dirty="0"/>
              <a:t>And so he took a job collecting tolls. The drivers who pass by see a smiling 71-year-old man with blue eyes and a gray mustache who tells each of them, "Have a great night!"</a:t>
            </a:r>
          </a:p>
          <a:p>
            <a:endParaRPr lang="en-US" sz="2000" dirty="0"/>
          </a:p>
          <a:p>
            <a:r>
              <a:rPr lang="en-US" sz="2000" dirty="0"/>
              <a:t>They don't know the rest of Lloyd Blair's story, or that he keeps Millie's picture in his shirt pocket, just under his name tag, just over his heart.</a:t>
            </a:r>
          </a:p>
        </p:txBody>
      </p:sp>
    </p:spTree>
    <p:extLst>
      <p:ext uri="{BB962C8B-B14F-4D97-AF65-F5344CB8AC3E}">
        <p14:creationId xmlns:p14="http://schemas.microsoft.com/office/powerpoint/2010/main" val="2328670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6864509" y="5522104"/>
            <a:ext cx="16659014" cy="3291400"/>
          </a:xfrm>
        </p:spPr>
        <p:txBody>
          <a:bodyPr>
            <a:normAutofit/>
          </a:bodyPr>
          <a:lstStyle/>
          <a:p>
            <a:r>
              <a:rPr lang="en-US" sz="13000" dirty="0">
                <a:latin typeface="Proxima Nova Black" panose="02000506030000020004" pitchFamily="2" charset="0"/>
              </a:rPr>
              <a:t>TURN</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25</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944039" y="1673544"/>
            <a:ext cx="9459912" cy="3071451"/>
          </a:xfrm>
          <a:prstGeom prst="rect">
            <a:avLst/>
          </a:prstGeom>
        </p:spPr>
        <p:txBody>
          <a:bodyPr vert="horz" lIns="91440" tIns="45720" rIns="91440" bIns="45720" rtlCol="0" anchor="t">
            <a:normAutofit lnSpcReduction="10000"/>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000" dirty="0"/>
              <a:t>Pair up with someone you don’t know</a:t>
            </a:r>
          </a:p>
          <a:p>
            <a:r>
              <a:rPr lang="en-US" sz="4000" dirty="0"/>
              <a:t>Ask level 1, 2, 3 question</a:t>
            </a:r>
          </a:p>
          <a:p>
            <a:r>
              <a:rPr lang="en-US" sz="4000" dirty="0"/>
              <a:t>Write a lead to their story (you’ll introduce the person to the whole group)</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YOUR</a:t>
            </a:r>
          </a:p>
        </p:txBody>
      </p:sp>
    </p:spTree>
    <p:extLst>
      <p:ext uri="{BB962C8B-B14F-4D97-AF65-F5344CB8AC3E}">
        <p14:creationId xmlns:p14="http://schemas.microsoft.com/office/powerpoint/2010/main" val="275691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6864509" y="5522104"/>
            <a:ext cx="16659014" cy="3291400"/>
          </a:xfrm>
        </p:spPr>
        <p:txBody>
          <a:bodyPr>
            <a:normAutofit/>
          </a:bodyPr>
          <a:lstStyle/>
          <a:p>
            <a:r>
              <a:rPr lang="en-US" sz="13000" dirty="0">
                <a:latin typeface="Proxima Nova Black" panose="02000506030000020004" pitchFamily="2" charset="0"/>
              </a:rPr>
              <a:t>TURN</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26</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622764" y="2291382"/>
            <a:ext cx="9459912" cy="3071451"/>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000" dirty="0"/>
              <a:t>When Alex was born, he fit in the palm of his daddy’s hand.</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YOUR</a:t>
            </a:r>
          </a:p>
        </p:txBody>
      </p:sp>
    </p:spTree>
    <p:extLst>
      <p:ext uri="{BB962C8B-B14F-4D97-AF65-F5344CB8AC3E}">
        <p14:creationId xmlns:p14="http://schemas.microsoft.com/office/powerpoint/2010/main" val="195504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6864509" y="5522104"/>
            <a:ext cx="16659014" cy="3291400"/>
          </a:xfrm>
        </p:spPr>
        <p:txBody>
          <a:bodyPr>
            <a:normAutofit/>
          </a:bodyPr>
          <a:lstStyle/>
          <a:p>
            <a:r>
              <a:rPr lang="en-US" sz="13000" dirty="0">
                <a:latin typeface="Proxima Nova Black" panose="02000506030000020004" pitchFamily="2" charset="0"/>
              </a:rPr>
              <a:t>TURN</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27</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507507" y="1893274"/>
            <a:ext cx="9459912" cy="3071451"/>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000" dirty="0"/>
              <a:t>Chloe doesn’t remember the goose attack at age three, but the scar above her eye is a reminder and a great story for her to tell.</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YOUR</a:t>
            </a:r>
          </a:p>
        </p:txBody>
      </p:sp>
    </p:spTree>
    <p:extLst>
      <p:ext uri="{BB962C8B-B14F-4D97-AF65-F5344CB8AC3E}">
        <p14:creationId xmlns:p14="http://schemas.microsoft.com/office/powerpoint/2010/main" val="1769204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6864509" y="5522104"/>
            <a:ext cx="16659014" cy="3291400"/>
          </a:xfrm>
        </p:spPr>
        <p:txBody>
          <a:bodyPr>
            <a:normAutofit/>
          </a:bodyPr>
          <a:lstStyle/>
          <a:p>
            <a:r>
              <a:rPr lang="en-US" sz="13000" dirty="0">
                <a:latin typeface="Proxima Nova Black" panose="02000506030000020004" pitchFamily="2" charset="0"/>
              </a:rPr>
              <a:t>TURN</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28</a:t>
            </a:fld>
            <a:endParaRPr lang="en-US"/>
          </a:p>
        </p:txBody>
      </p:sp>
      <p:sp>
        <p:nvSpPr>
          <p:cNvPr id="4" name="Subtitle 2">
            <a:extLst>
              <a:ext uri="{FF2B5EF4-FFF2-40B4-BE49-F238E27FC236}">
                <a16:creationId xmlns:a16="http://schemas.microsoft.com/office/drawing/2014/main" id="{54F3A6B5-5A4C-FFF9-7792-5476C2E80118}"/>
              </a:ext>
            </a:extLst>
          </p:cNvPr>
          <p:cNvSpPr txBox="1">
            <a:spLocks/>
          </p:cNvSpPr>
          <p:nvPr/>
        </p:nvSpPr>
        <p:spPr>
          <a:xfrm>
            <a:off x="1507507" y="1893274"/>
            <a:ext cx="9459912" cy="3071451"/>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000" dirty="0"/>
              <a:t>Jackson should not be sitting here today. He should not be sitting anywhere. He should be buried next to his brother in Mississippi. </a:t>
            </a:r>
          </a:p>
          <a:p>
            <a:endParaRPr lang="en-US" sz="3200" dirty="0"/>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YOUR</a:t>
            </a:r>
          </a:p>
        </p:txBody>
      </p:sp>
    </p:spTree>
    <p:extLst>
      <p:ext uri="{BB962C8B-B14F-4D97-AF65-F5344CB8AC3E}">
        <p14:creationId xmlns:p14="http://schemas.microsoft.com/office/powerpoint/2010/main" val="98573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6864509" y="5522104"/>
            <a:ext cx="16659014" cy="3291400"/>
          </a:xfrm>
        </p:spPr>
        <p:txBody>
          <a:bodyPr>
            <a:normAutofit/>
          </a:bodyPr>
          <a:lstStyle/>
          <a:p>
            <a:r>
              <a:rPr lang="en-US" sz="13000" dirty="0">
                <a:latin typeface="Proxima Nova Black" panose="02000506030000020004" pitchFamily="2" charset="0"/>
              </a:rPr>
              <a:t>TURN</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29</a:t>
            </a:fld>
            <a:endParaRPr lang="en-US"/>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YOUR</a:t>
            </a:r>
          </a:p>
        </p:txBody>
      </p:sp>
      <p:sp>
        <p:nvSpPr>
          <p:cNvPr id="3" name="Subtitle 2">
            <a:extLst>
              <a:ext uri="{FF2B5EF4-FFF2-40B4-BE49-F238E27FC236}">
                <a16:creationId xmlns:a16="http://schemas.microsoft.com/office/drawing/2014/main" id="{6BE0CF84-39E2-5B02-4F82-750BD6EF2DF1}"/>
              </a:ext>
            </a:extLst>
          </p:cNvPr>
          <p:cNvSpPr txBox="1">
            <a:spLocks/>
          </p:cNvSpPr>
          <p:nvPr/>
        </p:nvSpPr>
        <p:spPr>
          <a:xfrm>
            <a:off x="1140850" y="1982102"/>
            <a:ext cx="9893734" cy="2725822"/>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Neue Haas Grotesk Text Pro" panose="020B05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Neue Haas Grotesk Text Pro" panose="020B05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dirty="0"/>
              <a:t>What lead did you see a detail in your mind?</a:t>
            </a:r>
          </a:p>
          <a:p>
            <a:r>
              <a:rPr lang="en-US" sz="3200" dirty="0"/>
              <a:t>Whose story did you want to read more?</a:t>
            </a:r>
          </a:p>
          <a:p>
            <a:r>
              <a:rPr lang="en-US" sz="3200" dirty="0"/>
              <a:t>What story will you tell your mom about after this class?</a:t>
            </a:r>
          </a:p>
          <a:p>
            <a:endParaRPr lang="en-US" sz="3200" dirty="0"/>
          </a:p>
        </p:txBody>
      </p:sp>
    </p:spTree>
    <p:extLst>
      <p:ext uri="{BB962C8B-B14F-4D97-AF65-F5344CB8AC3E}">
        <p14:creationId xmlns:p14="http://schemas.microsoft.com/office/powerpoint/2010/main" val="1518312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AA169-AC5A-6D47-8B7B-B557105537F7}"/>
              </a:ext>
            </a:extLst>
          </p:cNvPr>
          <p:cNvSpPr>
            <a:spLocks noGrp="1"/>
          </p:cNvSpPr>
          <p:nvPr>
            <p:ph type="ctrTitle"/>
          </p:nvPr>
        </p:nvSpPr>
        <p:spPr>
          <a:xfrm>
            <a:off x="698627" y="717117"/>
            <a:ext cx="3888828" cy="1999209"/>
          </a:xfrm>
        </p:spPr>
        <p:txBody>
          <a:bodyPr/>
          <a:lstStyle/>
          <a:p>
            <a:pPr algn="ctr"/>
            <a:r>
              <a:rPr lang="en-US" dirty="0"/>
              <a:t>Good Questions</a:t>
            </a:r>
          </a:p>
        </p:txBody>
      </p:sp>
      <p:sp>
        <p:nvSpPr>
          <p:cNvPr id="3" name="Subtitle 2">
            <a:extLst>
              <a:ext uri="{FF2B5EF4-FFF2-40B4-BE49-F238E27FC236}">
                <a16:creationId xmlns:a16="http://schemas.microsoft.com/office/drawing/2014/main" id="{F26C12EB-FB78-1E47-AC7E-D5A62A90CD4C}"/>
              </a:ext>
            </a:extLst>
          </p:cNvPr>
          <p:cNvSpPr>
            <a:spLocks noGrp="1"/>
          </p:cNvSpPr>
          <p:nvPr>
            <p:ph type="subTitle" idx="1"/>
          </p:nvPr>
        </p:nvSpPr>
        <p:spPr>
          <a:xfrm>
            <a:off x="467400" y="2357532"/>
            <a:ext cx="4351282" cy="4155718"/>
          </a:xfrm>
        </p:spPr>
        <p:txBody>
          <a:bodyPr>
            <a:normAutofit/>
          </a:bodyPr>
          <a:lstStyle/>
          <a:p>
            <a:pPr algn="ctr"/>
            <a:r>
              <a:rPr lang="en-US" sz="4800" dirty="0"/>
              <a:t>What</a:t>
            </a:r>
          </a:p>
          <a:p>
            <a:pPr algn="ctr"/>
            <a:r>
              <a:rPr lang="en-US" sz="4800" dirty="0"/>
              <a:t>Why</a:t>
            </a:r>
          </a:p>
          <a:p>
            <a:pPr algn="ctr"/>
            <a:r>
              <a:rPr lang="en-US" sz="4800" dirty="0"/>
              <a:t>How</a:t>
            </a:r>
          </a:p>
          <a:p>
            <a:pPr algn="ctr"/>
            <a:r>
              <a:rPr lang="en-US" sz="4800" dirty="0"/>
              <a:t>If</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6AB6FACB-555E-2942-B030-4457EF515671}"/>
                  </a:ext>
                </a:extLst>
              </p14:cNvPr>
              <p14:cNvContentPartPr/>
              <p14:nvPr/>
            </p14:nvContentPartPr>
            <p14:xfrm>
              <a:off x="398818" y="2357532"/>
              <a:ext cx="5214600" cy="27360"/>
            </p14:xfrm>
          </p:contentPart>
        </mc:Choice>
        <mc:Fallback xmlns="">
          <p:pic>
            <p:nvPicPr>
              <p:cNvPr id="4" name="Ink 3">
                <a:extLst>
                  <a:ext uri="{FF2B5EF4-FFF2-40B4-BE49-F238E27FC236}">
                    <a16:creationId xmlns:a16="http://schemas.microsoft.com/office/drawing/2014/main" id="{6AB6FACB-555E-2942-B030-4457EF515671}"/>
                  </a:ext>
                </a:extLst>
              </p:cNvPr>
              <p:cNvPicPr/>
              <p:nvPr/>
            </p:nvPicPr>
            <p:blipFill>
              <a:blip r:embed="rId3"/>
              <a:stretch>
                <a:fillRect/>
              </a:stretch>
            </p:blipFill>
            <p:spPr>
              <a:xfrm>
                <a:off x="390178" y="2348892"/>
                <a:ext cx="5232240" cy="45000"/>
              </a:xfrm>
              <a:prstGeom prst="rect">
                <a:avLst/>
              </a:prstGeom>
            </p:spPr>
          </p:pic>
        </mc:Fallback>
      </mc:AlternateContent>
      <p:sp>
        <p:nvSpPr>
          <p:cNvPr id="5" name="Title 1">
            <a:extLst>
              <a:ext uri="{FF2B5EF4-FFF2-40B4-BE49-F238E27FC236}">
                <a16:creationId xmlns:a16="http://schemas.microsoft.com/office/drawing/2014/main" id="{BDC82091-B48A-9645-B6DA-2AB357D3972E}"/>
              </a:ext>
            </a:extLst>
          </p:cNvPr>
          <p:cNvSpPr txBox="1">
            <a:spLocks/>
          </p:cNvSpPr>
          <p:nvPr/>
        </p:nvSpPr>
        <p:spPr>
          <a:xfrm>
            <a:off x="6942083" y="323577"/>
            <a:ext cx="3888828" cy="199920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t>Bad Questions</a:t>
            </a:r>
          </a:p>
        </p:txBody>
      </p:sp>
      <p:sp>
        <p:nvSpPr>
          <p:cNvPr id="6" name="Subtitle 2">
            <a:extLst>
              <a:ext uri="{FF2B5EF4-FFF2-40B4-BE49-F238E27FC236}">
                <a16:creationId xmlns:a16="http://schemas.microsoft.com/office/drawing/2014/main" id="{0DC90227-E190-9A41-A5B5-1BACBE0901C4}"/>
              </a:ext>
            </a:extLst>
          </p:cNvPr>
          <p:cNvSpPr txBox="1">
            <a:spLocks/>
          </p:cNvSpPr>
          <p:nvPr/>
        </p:nvSpPr>
        <p:spPr>
          <a:xfrm>
            <a:off x="6710856" y="2716326"/>
            <a:ext cx="4351282" cy="415571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800" dirty="0"/>
              <a:t>Are</a:t>
            </a:r>
          </a:p>
          <a:p>
            <a:r>
              <a:rPr lang="en-US" sz="4800" dirty="0"/>
              <a:t>Have</a:t>
            </a:r>
          </a:p>
          <a:p>
            <a:r>
              <a:rPr lang="en-US" sz="4800" dirty="0"/>
              <a:t>Will</a:t>
            </a:r>
          </a:p>
          <a:p>
            <a:r>
              <a:rPr lang="en-US" sz="4800" dirty="0"/>
              <a:t>Do</a:t>
            </a:r>
          </a:p>
        </p:txBody>
      </p:sp>
      <mc:AlternateContent xmlns:mc="http://schemas.openxmlformats.org/markup-compatibility/2006" xmlns:p14="http://schemas.microsoft.com/office/powerpoint/2010/main">
        <mc:Choice Requires="p14">
          <p:contentPart p14:bwMode="auto" r:id="rId4">
            <p14:nvContentPartPr>
              <p14:cNvPr id="7" name="Ink 6">
                <a:extLst>
                  <a:ext uri="{FF2B5EF4-FFF2-40B4-BE49-F238E27FC236}">
                    <a16:creationId xmlns:a16="http://schemas.microsoft.com/office/drawing/2014/main" id="{D294CCC4-6F52-A24C-9955-88D4DA80F934}"/>
                  </a:ext>
                </a:extLst>
              </p14:cNvPr>
              <p14:cNvContentPartPr/>
              <p14:nvPr/>
            </p14:nvContentPartPr>
            <p14:xfrm>
              <a:off x="6096000" y="2373508"/>
              <a:ext cx="5214600" cy="27360"/>
            </p14:xfrm>
          </p:contentPart>
        </mc:Choice>
        <mc:Fallback xmlns="">
          <p:pic>
            <p:nvPicPr>
              <p:cNvPr id="7" name="Ink 6">
                <a:extLst>
                  <a:ext uri="{FF2B5EF4-FFF2-40B4-BE49-F238E27FC236}">
                    <a16:creationId xmlns:a16="http://schemas.microsoft.com/office/drawing/2014/main" id="{D294CCC4-6F52-A24C-9955-88D4DA80F934}"/>
                  </a:ext>
                </a:extLst>
              </p:cNvPr>
              <p:cNvPicPr/>
              <p:nvPr/>
            </p:nvPicPr>
            <p:blipFill>
              <a:blip r:embed="rId3"/>
              <a:stretch>
                <a:fillRect/>
              </a:stretch>
            </p:blipFill>
            <p:spPr>
              <a:xfrm>
                <a:off x="6087360" y="2364868"/>
                <a:ext cx="5232240" cy="45000"/>
              </a:xfrm>
              <a:prstGeom prst="rect">
                <a:avLst/>
              </a:prstGeom>
            </p:spPr>
          </p:pic>
        </mc:Fallback>
      </mc:AlternateContent>
    </p:spTree>
    <p:extLst>
      <p:ext uri="{BB962C8B-B14F-4D97-AF65-F5344CB8AC3E}">
        <p14:creationId xmlns:p14="http://schemas.microsoft.com/office/powerpoint/2010/main" val="4095866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A6D8-9B2C-2EBA-B90E-D6B472A64D9C}"/>
              </a:ext>
            </a:extLst>
          </p:cNvPr>
          <p:cNvSpPr>
            <a:spLocks noGrp="1"/>
          </p:cNvSpPr>
          <p:nvPr>
            <p:ph type="ctrTitle"/>
          </p:nvPr>
        </p:nvSpPr>
        <p:spPr>
          <a:xfrm>
            <a:off x="4641821" y="5425596"/>
            <a:ext cx="16659014" cy="3291400"/>
          </a:xfrm>
        </p:spPr>
        <p:txBody>
          <a:bodyPr>
            <a:normAutofit/>
          </a:bodyPr>
          <a:lstStyle/>
          <a:p>
            <a:r>
              <a:rPr lang="en-US" sz="13000" dirty="0">
                <a:latin typeface="Proxima Nova Black" panose="02000506030000020004" pitchFamily="2" charset="0"/>
              </a:rPr>
              <a:t>WRITING</a:t>
            </a:r>
          </a:p>
        </p:txBody>
      </p:sp>
      <p:sp>
        <p:nvSpPr>
          <p:cNvPr id="6" name="Slide Number Placeholder 5">
            <a:extLst>
              <a:ext uri="{FF2B5EF4-FFF2-40B4-BE49-F238E27FC236}">
                <a16:creationId xmlns:a16="http://schemas.microsoft.com/office/drawing/2014/main" id="{218155B6-3E80-5FCB-51EA-F54CC959CB5E}"/>
              </a:ext>
            </a:extLst>
          </p:cNvPr>
          <p:cNvSpPr>
            <a:spLocks noGrp="1"/>
          </p:cNvSpPr>
          <p:nvPr>
            <p:ph type="sldNum" sz="quarter" idx="12"/>
          </p:nvPr>
        </p:nvSpPr>
        <p:spPr/>
        <p:txBody>
          <a:bodyPr/>
          <a:lstStyle/>
          <a:p>
            <a:fld id="{6E91CC32-6A6B-4E2E-BBA1-6864F305DA26}" type="slidenum">
              <a:rPr lang="en-US" smtClean="0"/>
              <a:t>31</a:t>
            </a:fld>
            <a:endParaRPr lang="en-US"/>
          </a:p>
        </p:txBody>
      </p:sp>
      <p:sp>
        <p:nvSpPr>
          <p:cNvPr id="13" name="Title 1">
            <a:extLst>
              <a:ext uri="{FF2B5EF4-FFF2-40B4-BE49-F238E27FC236}">
                <a16:creationId xmlns:a16="http://schemas.microsoft.com/office/drawing/2014/main" id="{64AE3597-6B1F-5964-D197-2B5B989C1B49}"/>
              </a:ext>
            </a:extLst>
          </p:cNvPr>
          <p:cNvSpPr txBox="1">
            <a:spLocks/>
          </p:cNvSpPr>
          <p:nvPr/>
        </p:nvSpPr>
        <p:spPr>
          <a:xfrm>
            <a:off x="-131806" y="-490251"/>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BETTER</a:t>
            </a:r>
          </a:p>
        </p:txBody>
      </p:sp>
      <p:sp>
        <p:nvSpPr>
          <p:cNvPr id="4" name="TextBox 3">
            <a:extLst>
              <a:ext uri="{FF2B5EF4-FFF2-40B4-BE49-F238E27FC236}">
                <a16:creationId xmlns:a16="http://schemas.microsoft.com/office/drawing/2014/main" id="{33532118-C460-413A-BE26-183B9C2A3931}"/>
              </a:ext>
            </a:extLst>
          </p:cNvPr>
          <p:cNvSpPr txBox="1"/>
          <p:nvPr/>
        </p:nvSpPr>
        <p:spPr>
          <a:xfrm>
            <a:off x="234778" y="5685048"/>
            <a:ext cx="3220690" cy="923330"/>
          </a:xfrm>
          <a:prstGeom prst="rect">
            <a:avLst/>
          </a:prstGeom>
          <a:noFill/>
        </p:spPr>
        <p:txBody>
          <a:bodyPr wrap="none" rtlCol="0">
            <a:spAutoFit/>
          </a:bodyPr>
          <a:lstStyle/>
          <a:p>
            <a:r>
              <a:rPr lang="en-US" dirty="0"/>
              <a:t>Leland Mallett</a:t>
            </a:r>
          </a:p>
          <a:p>
            <a:r>
              <a:rPr lang="en-US" dirty="0"/>
              <a:t>WALSWORTH YEARBOOKS</a:t>
            </a:r>
          </a:p>
          <a:p>
            <a:r>
              <a:rPr lang="en-US" dirty="0" err="1"/>
              <a:t>Leland.Mallett@Walsworth.com</a:t>
            </a:r>
            <a:endParaRPr lang="en-US" dirty="0"/>
          </a:p>
        </p:txBody>
      </p:sp>
      <p:sp>
        <p:nvSpPr>
          <p:cNvPr id="3" name="Title 1">
            <a:extLst>
              <a:ext uri="{FF2B5EF4-FFF2-40B4-BE49-F238E27FC236}">
                <a16:creationId xmlns:a16="http://schemas.microsoft.com/office/drawing/2014/main" id="{9A6322E6-C3D8-D67C-4C16-FDFA747D2E96}"/>
              </a:ext>
            </a:extLst>
          </p:cNvPr>
          <p:cNvSpPr txBox="1">
            <a:spLocks/>
          </p:cNvSpPr>
          <p:nvPr/>
        </p:nvSpPr>
        <p:spPr>
          <a:xfrm>
            <a:off x="1421131" y="4056852"/>
            <a:ext cx="12738538" cy="3291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a:lstStyle>
          <a:p>
            <a:r>
              <a:rPr lang="en-US" sz="13000" dirty="0">
                <a:latin typeface="Proxima Nova Black" panose="02000506030000020004" pitchFamily="2" charset="0"/>
              </a:rPr>
              <a:t>INTERVIEWS</a:t>
            </a:r>
          </a:p>
        </p:txBody>
      </p:sp>
    </p:spTree>
    <p:extLst>
      <p:ext uri="{BB962C8B-B14F-4D97-AF65-F5344CB8AC3E}">
        <p14:creationId xmlns:p14="http://schemas.microsoft.com/office/powerpoint/2010/main" val="3223947962"/>
      </p:ext>
    </p:extLst>
  </p:cSld>
  <p:clrMapOvr>
    <a:masterClrMapping/>
  </p:clrMapOvr>
</p:sld>
</file>

<file path=ppt/theme/theme1.xml><?xml version="1.0" encoding="utf-8"?>
<a:theme xmlns:a="http://schemas.openxmlformats.org/drawingml/2006/main" name="Dylan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ylanVTI" id="{602636BD-A055-489B-83EC-AD971B7E5F9C}" vid="{CD33A9BC-C4B5-4F36-8A14-490DC4E38F27}"/>
    </a:ext>
  </a:extLst>
</a:theme>
</file>

<file path=docProps/app.xml><?xml version="1.0" encoding="utf-8"?>
<Properties xmlns="http://schemas.openxmlformats.org/officeDocument/2006/extended-properties" xmlns:vt="http://schemas.openxmlformats.org/officeDocument/2006/docPropsVTypes">
  <TotalTime>5486</TotalTime>
  <Words>2288</Words>
  <Application>Microsoft Macintosh PowerPoint</Application>
  <PresentationFormat>Widescreen</PresentationFormat>
  <Paragraphs>210</Paragraphs>
  <Slides>31</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Arial Black</vt:lpstr>
      <vt:lpstr>Arvo</vt:lpstr>
      <vt:lpstr>Neue Haas Grotesk Text Pro</vt:lpstr>
      <vt:lpstr>Proxima Nova</vt:lpstr>
      <vt:lpstr>Proxima Nova Black</vt:lpstr>
      <vt:lpstr>DylanVTI</vt:lpstr>
      <vt:lpstr>PowerPoint Presentation</vt:lpstr>
      <vt:lpstr>INTERVIEWING</vt:lpstr>
      <vt:lpstr>PowerPoint Presentation</vt:lpstr>
      <vt:lpstr>PowerPoint Presentation</vt:lpstr>
      <vt:lpstr>INTERVIEWING</vt:lpstr>
      <vt:lpstr>INTERVIEWING</vt:lpstr>
      <vt:lpstr>Level 1 Questions</vt:lpstr>
      <vt:lpstr>Level 2 Questions</vt:lpstr>
      <vt:lpstr>Level 3 Questions</vt:lpstr>
      <vt:lpstr>GET SPECIFICS</vt:lpstr>
      <vt:lpstr>SHOW VS TELL</vt:lpstr>
      <vt:lpstr>NEW WAY</vt:lpstr>
      <vt:lpstr>PowerPoint Presentation</vt:lpstr>
      <vt:lpstr>PowerPoint Presentation</vt:lpstr>
      <vt:lpstr>PowerPoint Presentation</vt:lpstr>
      <vt:lpstr>PowerPoint Presentation</vt:lpstr>
      <vt:lpstr>NEW WAY</vt:lpstr>
      <vt:lpstr>PowerPoint Presentation</vt:lpstr>
      <vt:lpstr>PowerPoint Presentation</vt:lpstr>
      <vt:lpstr>PowerPoint Presentation</vt:lpstr>
      <vt:lpstr>IN A FUN WAY</vt:lpstr>
      <vt:lpstr>PowerPoint Presentation</vt:lpstr>
      <vt:lpstr>PowerPoint Presentation</vt:lpstr>
      <vt:lpstr>PowerPoint Presentation</vt:lpstr>
      <vt:lpstr>TURN</vt:lpstr>
      <vt:lpstr>TURN</vt:lpstr>
      <vt:lpstr>TURN</vt:lpstr>
      <vt:lpstr>TURN</vt:lpstr>
      <vt:lpstr>TURN</vt:lpstr>
      <vt:lpstr>Good Questions</vt:lpstr>
      <vt:lpstr>WRITING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the  story</dc:title>
  <dc:creator>Mallett, Leland</dc:creator>
  <cp:lastModifiedBy>Leland Mallett</cp:lastModifiedBy>
  <cp:revision>8</cp:revision>
  <dcterms:created xsi:type="dcterms:W3CDTF">2023-07-18T03:55:58Z</dcterms:created>
  <dcterms:modified xsi:type="dcterms:W3CDTF">2026-08-03T19:47:51Z</dcterms:modified>
</cp:coreProperties>
</file>